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9" r:id="rId3"/>
    <p:sldId id="257" r:id="rId4"/>
    <p:sldId id="262" r:id="rId5"/>
    <p:sldId id="259" r:id="rId6"/>
    <p:sldId id="260" r:id="rId7"/>
    <p:sldId id="261" r:id="rId8"/>
    <p:sldId id="265" r:id="rId9"/>
    <p:sldId id="258" r:id="rId10"/>
    <p:sldId id="266" r:id="rId11"/>
    <p:sldId id="268" r:id="rId12"/>
    <p:sldId id="264" r:id="rId13"/>
    <p:sldId id="270" r:id="rId14"/>
    <p:sldId id="287" r:id="rId15"/>
    <p:sldId id="263" r:id="rId16"/>
    <p:sldId id="275" r:id="rId17"/>
    <p:sldId id="279" r:id="rId18"/>
    <p:sldId id="281" r:id="rId19"/>
    <p:sldId id="277" r:id="rId20"/>
    <p:sldId id="291" r:id="rId21"/>
    <p:sldId id="293" r:id="rId22"/>
    <p:sldId id="292" r:id="rId23"/>
    <p:sldId id="280" r:id="rId24"/>
    <p:sldId id="276" r:id="rId25"/>
    <p:sldId id="272" r:id="rId26"/>
    <p:sldId id="273" r:id="rId27"/>
    <p:sldId id="288" r:id="rId28"/>
    <p:sldId id="285" r:id="rId29"/>
    <p:sldId id="284" r:id="rId30"/>
    <p:sldId id="283" r:id="rId31"/>
    <p:sldId id="282" r:id="rId32"/>
    <p:sldId id="286" r:id="rId33"/>
    <p:sldId id="267" r:id="rId34"/>
    <p:sldId id="274" r:id="rId35"/>
    <p:sldId id="290" r:id="rId36"/>
    <p:sldId id="28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3"/>
    <p:restoredTop sz="96327"/>
  </p:normalViewPr>
  <p:slideViewPr>
    <p:cSldViewPr snapToGrid="0" snapToObjects="1">
      <p:cViewPr varScale="1">
        <p:scale>
          <a:sx n="198" d="100"/>
          <a:sy n="198" d="100"/>
        </p:scale>
        <p:origin x="1488" y="192"/>
      </p:cViewPr>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30CF0-99B0-3749-8F67-7E18EA26EA17}"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3B7F9FD6-E2CD-6A4F-95BF-458D443AFEA4}">
      <dgm:prSet phldrT="[Text]"/>
      <dgm:spPr>
        <a:effectLst>
          <a:outerShdw blurRad="50800" dist="38100" dir="2700000" algn="tl" rotWithShape="0">
            <a:prstClr val="black">
              <a:alpha val="40000"/>
            </a:prstClr>
          </a:outerShdw>
        </a:effectLst>
      </dgm:spPr>
      <dgm:t>
        <a:bodyPr/>
        <a:lstStyle/>
        <a:p>
          <a:pPr>
            <a:defRPr b="1"/>
          </a:pPr>
          <a:r>
            <a:rPr lang="en-US"/>
            <a:t>Threat</a:t>
          </a:r>
        </a:p>
      </dgm:t>
    </dgm:pt>
    <dgm:pt modelId="{EE3A43E4-13B2-9140-9DAA-8585299BC191}" type="parTrans" cxnId="{531F8DF8-D6BF-6748-B1DE-E64BD43D0D9D}">
      <dgm:prSet/>
      <dgm:spPr/>
      <dgm:t>
        <a:bodyPr/>
        <a:lstStyle/>
        <a:p>
          <a:endParaRPr lang="en-US"/>
        </a:p>
      </dgm:t>
    </dgm:pt>
    <dgm:pt modelId="{2E5B4CBE-65C9-8F41-AB28-5F7F73208162}" type="sibTrans" cxnId="{531F8DF8-D6BF-6748-B1DE-E64BD43D0D9D}">
      <dgm:prSet/>
      <dgm:spPr/>
      <dgm:t>
        <a:bodyPr/>
        <a:lstStyle/>
        <a:p>
          <a:endParaRPr lang="en-US"/>
        </a:p>
      </dgm:t>
    </dgm:pt>
    <dgm:pt modelId="{FDE78432-78D7-A740-80A2-B8BDBEA46E08}">
      <dgm:prSet phldrT="[Text]"/>
      <dgm:spPr/>
      <dgm:t>
        <a:bodyPr/>
        <a:lstStyle/>
        <a:p>
          <a:r>
            <a:rPr lang="en-US"/>
            <a:t>Intent</a:t>
          </a:r>
        </a:p>
      </dgm:t>
    </dgm:pt>
    <dgm:pt modelId="{475E56B3-AD87-CC47-8F2A-31D198C1DBD2}" type="parTrans" cxnId="{61B1AC80-D303-8947-934A-34E686CF0430}">
      <dgm:prSet/>
      <dgm:spPr/>
      <dgm:t>
        <a:bodyPr/>
        <a:lstStyle/>
        <a:p>
          <a:endParaRPr lang="en-US"/>
        </a:p>
      </dgm:t>
    </dgm:pt>
    <dgm:pt modelId="{E85F8220-9775-C840-9ABC-8C9BEFBD4510}" type="sibTrans" cxnId="{61B1AC80-D303-8947-934A-34E686CF0430}">
      <dgm:prSet/>
      <dgm:spPr/>
      <dgm:t>
        <a:bodyPr/>
        <a:lstStyle/>
        <a:p>
          <a:endParaRPr lang="en-US"/>
        </a:p>
      </dgm:t>
    </dgm:pt>
    <dgm:pt modelId="{1B3587E5-0142-484E-9B68-679B7388FC10}">
      <dgm:prSet phldrT="[Text]"/>
      <dgm:spPr/>
      <dgm:t>
        <a:bodyPr/>
        <a:lstStyle/>
        <a:p>
          <a:r>
            <a:rPr lang="en-US"/>
            <a:t>Capability</a:t>
          </a:r>
        </a:p>
      </dgm:t>
    </dgm:pt>
    <dgm:pt modelId="{9EB6CCBF-F094-4443-8B59-A0FC34ED63BC}" type="parTrans" cxnId="{B2A394C7-5383-7746-9832-57CE59ED2EA9}">
      <dgm:prSet/>
      <dgm:spPr/>
      <dgm:t>
        <a:bodyPr/>
        <a:lstStyle/>
        <a:p>
          <a:endParaRPr lang="en-US"/>
        </a:p>
      </dgm:t>
    </dgm:pt>
    <dgm:pt modelId="{843917BF-CD69-4844-AD69-F37A31846B08}" type="sibTrans" cxnId="{B2A394C7-5383-7746-9832-57CE59ED2EA9}">
      <dgm:prSet/>
      <dgm:spPr/>
      <dgm:t>
        <a:bodyPr/>
        <a:lstStyle/>
        <a:p>
          <a:endParaRPr lang="en-US"/>
        </a:p>
      </dgm:t>
    </dgm:pt>
    <dgm:pt modelId="{5D04BE27-A226-0940-86AB-557D6D20C1BA}">
      <dgm:prSet phldrT="[Text]"/>
      <dgm:spPr>
        <a:effectLst>
          <a:outerShdw blurRad="50800" dist="38100" dir="2700000" algn="tl" rotWithShape="0">
            <a:prstClr val="black">
              <a:alpha val="40000"/>
            </a:prstClr>
          </a:outerShdw>
        </a:effectLst>
      </dgm:spPr>
      <dgm:t>
        <a:bodyPr/>
        <a:lstStyle/>
        <a:p>
          <a:pPr>
            <a:defRPr b="1"/>
          </a:pPr>
          <a:r>
            <a:rPr lang="en-US"/>
            <a:t>Vulnerability</a:t>
          </a:r>
        </a:p>
      </dgm:t>
    </dgm:pt>
    <dgm:pt modelId="{0F0E7275-68B9-9D44-B395-B4B8E138B232}" type="parTrans" cxnId="{79E62EE4-804A-574B-ACC8-C07A850968F7}">
      <dgm:prSet/>
      <dgm:spPr/>
      <dgm:t>
        <a:bodyPr/>
        <a:lstStyle/>
        <a:p>
          <a:endParaRPr lang="en-US"/>
        </a:p>
      </dgm:t>
    </dgm:pt>
    <dgm:pt modelId="{63CF71D9-8DA5-434E-BAC3-97AB6CACDAF0}" type="sibTrans" cxnId="{79E62EE4-804A-574B-ACC8-C07A850968F7}">
      <dgm:prSet/>
      <dgm:spPr/>
      <dgm:t>
        <a:bodyPr/>
        <a:lstStyle/>
        <a:p>
          <a:endParaRPr lang="en-US"/>
        </a:p>
      </dgm:t>
    </dgm:pt>
    <dgm:pt modelId="{E72DDAD5-4431-2942-BA80-CCEFEF3597DE}">
      <dgm:prSet phldrT="[Text]"/>
      <dgm:spPr/>
      <dgm:t>
        <a:bodyPr/>
        <a:lstStyle/>
        <a:p>
          <a:r>
            <a:rPr lang="en-US"/>
            <a:t>Asset</a:t>
          </a:r>
        </a:p>
      </dgm:t>
    </dgm:pt>
    <dgm:pt modelId="{50980508-A0F1-0F41-A567-FAE6FF1D776A}" type="parTrans" cxnId="{F607FA99-1C40-EA4B-8A4F-471A6E204192}">
      <dgm:prSet/>
      <dgm:spPr/>
      <dgm:t>
        <a:bodyPr/>
        <a:lstStyle/>
        <a:p>
          <a:endParaRPr lang="en-US"/>
        </a:p>
      </dgm:t>
    </dgm:pt>
    <dgm:pt modelId="{61AA3D56-B3DA-904F-9F81-3999AB3C9F37}" type="sibTrans" cxnId="{F607FA99-1C40-EA4B-8A4F-471A6E204192}">
      <dgm:prSet/>
      <dgm:spPr/>
      <dgm:t>
        <a:bodyPr/>
        <a:lstStyle/>
        <a:p>
          <a:endParaRPr lang="en-US"/>
        </a:p>
      </dgm:t>
    </dgm:pt>
    <dgm:pt modelId="{33CD1552-FFDF-CB43-A19D-34E3F9004EE3}">
      <dgm:prSet phldrT="[Text]"/>
      <dgm:spPr/>
      <dgm:t>
        <a:bodyPr/>
        <a:lstStyle/>
        <a:p>
          <a:r>
            <a:rPr lang="en-US"/>
            <a:t>Exposure</a:t>
          </a:r>
        </a:p>
      </dgm:t>
    </dgm:pt>
    <dgm:pt modelId="{1E7B035C-9A68-0C4E-92E6-CA65A425282C}" type="parTrans" cxnId="{CA664F33-4D00-7B44-B1C3-1763AEE6049A}">
      <dgm:prSet/>
      <dgm:spPr/>
      <dgm:t>
        <a:bodyPr/>
        <a:lstStyle/>
        <a:p>
          <a:endParaRPr lang="en-US"/>
        </a:p>
      </dgm:t>
    </dgm:pt>
    <dgm:pt modelId="{08DFDFCC-E85B-C644-95E0-7D714890C5CC}" type="sibTrans" cxnId="{CA664F33-4D00-7B44-B1C3-1763AEE6049A}">
      <dgm:prSet/>
      <dgm:spPr/>
      <dgm:t>
        <a:bodyPr/>
        <a:lstStyle/>
        <a:p>
          <a:endParaRPr lang="en-US"/>
        </a:p>
      </dgm:t>
    </dgm:pt>
    <dgm:pt modelId="{97E15142-C6C4-C840-A2FF-F592B1157D8B}">
      <dgm:prSet phldrT="[Text]"/>
      <dgm:spPr>
        <a:effectLst>
          <a:outerShdw blurRad="50800" dist="38100" dir="2700000" algn="tl" rotWithShape="0">
            <a:prstClr val="black">
              <a:alpha val="40000"/>
            </a:prstClr>
          </a:outerShdw>
        </a:effectLst>
      </dgm:spPr>
      <dgm:t>
        <a:bodyPr/>
        <a:lstStyle/>
        <a:p>
          <a:pPr>
            <a:defRPr b="1"/>
          </a:pPr>
          <a:r>
            <a:rPr lang="en-US" dirty="0"/>
            <a:t>Criticality</a:t>
          </a:r>
        </a:p>
      </dgm:t>
    </dgm:pt>
    <dgm:pt modelId="{2F6999B2-70CC-AF49-BB79-4AFD013CD54A}" type="parTrans" cxnId="{817EE3CA-8E2C-294E-BD09-324DF9802CE1}">
      <dgm:prSet/>
      <dgm:spPr/>
      <dgm:t>
        <a:bodyPr/>
        <a:lstStyle/>
        <a:p>
          <a:endParaRPr lang="en-US"/>
        </a:p>
      </dgm:t>
    </dgm:pt>
    <dgm:pt modelId="{28377D28-5772-2A4C-89AB-E688C9A0F913}" type="sibTrans" cxnId="{817EE3CA-8E2C-294E-BD09-324DF9802CE1}">
      <dgm:prSet/>
      <dgm:spPr/>
      <dgm:t>
        <a:bodyPr/>
        <a:lstStyle/>
        <a:p>
          <a:endParaRPr lang="en-US"/>
        </a:p>
      </dgm:t>
    </dgm:pt>
    <dgm:pt modelId="{479ADB41-7042-D84B-9152-AE0E288D9364}">
      <dgm:prSet phldrT="[Text]"/>
      <dgm:spPr/>
      <dgm:t>
        <a:bodyPr/>
        <a:lstStyle/>
        <a:p>
          <a:r>
            <a:rPr lang="en-US" dirty="0"/>
            <a:t>Consequence</a:t>
          </a:r>
        </a:p>
      </dgm:t>
    </dgm:pt>
    <dgm:pt modelId="{F815E1C1-012B-2B43-996A-985D466FF6BD}" type="parTrans" cxnId="{5B8A84A8-7F9C-014C-BD0F-9AFF98C4EA14}">
      <dgm:prSet/>
      <dgm:spPr/>
      <dgm:t>
        <a:bodyPr/>
        <a:lstStyle/>
        <a:p>
          <a:endParaRPr lang="en-US"/>
        </a:p>
      </dgm:t>
    </dgm:pt>
    <dgm:pt modelId="{6D5CC71D-E4A0-8847-8E61-F7B27E68D14D}" type="sibTrans" cxnId="{5B8A84A8-7F9C-014C-BD0F-9AFF98C4EA14}">
      <dgm:prSet/>
      <dgm:spPr/>
      <dgm:t>
        <a:bodyPr/>
        <a:lstStyle/>
        <a:p>
          <a:endParaRPr lang="en-US"/>
        </a:p>
      </dgm:t>
    </dgm:pt>
    <dgm:pt modelId="{005B21DA-1EDA-C746-AF25-8AF3D5294D5A}">
      <dgm:prSet phldrT="[Text]"/>
      <dgm:spPr/>
      <dgm:t>
        <a:bodyPr/>
        <a:lstStyle/>
        <a:p>
          <a:r>
            <a:rPr lang="en-US"/>
            <a:t>Objectives</a:t>
          </a:r>
        </a:p>
      </dgm:t>
    </dgm:pt>
    <dgm:pt modelId="{F99B2720-78D5-6E49-9E1C-EAB5F6A0F37F}" type="parTrans" cxnId="{0059C6ED-4882-784C-BF24-5FE1B7E56AAA}">
      <dgm:prSet/>
      <dgm:spPr/>
      <dgm:t>
        <a:bodyPr/>
        <a:lstStyle/>
        <a:p>
          <a:endParaRPr lang="en-US"/>
        </a:p>
      </dgm:t>
    </dgm:pt>
    <dgm:pt modelId="{D0D18396-C5E9-5A41-BE7B-5B5E9104EB40}" type="sibTrans" cxnId="{0059C6ED-4882-784C-BF24-5FE1B7E56AAA}">
      <dgm:prSet/>
      <dgm:spPr/>
      <dgm:t>
        <a:bodyPr/>
        <a:lstStyle/>
        <a:p>
          <a:endParaRPr lang="en-US"/>
        </a:p>
      </dgm:t>
    </dgm:pt>
    <dgm:pt modelId="{837CBBE9-3A97-4F48-AC3B-DC23F1A37F27}" type="pres">
      <dgm:prSet presAssocID="{E6130CF0-99B0-3749-8F67-7E18EA26EA17}" presName="Name0" presStyleCnt="0">
        <dgm:presLayoutVars>
          <dgm:dir/>
          <dgm:animLvl val="lvl"/>
          <dgm:resizeHandles val="exact"/>
        </dgm:presLayoutVars>
      </dgm:prSet>
      <dgm:spPr/>
    </dgm:pt>
    <dgm:pt modelId="{2B545832-738D-7D45-815E-AB2407D21467}" type="pres">
      <dgm:prSet presAssocID="{3B7F9FD6-E2CD-6A4F-95BF-458D443AFEA4}" presName="composite" presStyleCnt="0"/>
      <dgm:spPr/>
    </dgm:pt>
    <dgm:pt modelId="{656992CF-C3CB-DB44-9655-754B2A072FDC}" type="pres">
      <dgm:prSet presAssocID="{3B7F9FD6-E2CD-6A4F-95BF-458D443AFEA4}" presName="parTx" presStyleLbl="node1" presStyleIdx="0" presStyleCnt="3">
        <dgm:presLayoutVars>
          <dgm:chMax val="0"/>
          <dgm:chPref val="0"/>
          <dgm:bulletEnabled val="1"/>
        </dgm:presLayoutVars>
      </dgm:prSet>
      <dgm:spPr/>
    </dgm:pt>
    <dgm:pt modelId="{EF0F583F-D748-1B48-BF53-4B04973686B0}" type="pres">
      <dgm:prSet presAssocID="{3B7F9FD6-E2CD-6A4F-95BF-458D443AFEA4}" presName="desTx" presStyleLbl="revTx" presStyleIdx="0" presStyleCnt="3">
        <dgm:presLayoutVars>
          <dgm:bulletEnabled val="1"/>
        </dgm:presLayoutVars>
      </dgm:prSet>
      <dgm:spPr/>
    </dgm:pt>
    <dgm:pt modelId="{2BF9939E-7DB9-7047-960D-E9356B3D5D31}" type="pres">
      <dgm:prSet presAssocID="{2E5B4CBE-65C9-8F41-AB28-5F7F73208162}" presName="space" presStyleCnt="0"/>
      <dgm:spPr/>
    </dgm:pt>
    <dgm:pt modelId="{057E371D-F326-0143-BE4B-FDF482014908}" type="pres">
      <dgm:prSet presAssocID="{5D04BE27-A226-0940-86AB-557D6D20C1BA}" presName="composite" presStyleCnt="0"/>
      <dgm:spPr/>
    </dgm:pt>
    <dgm:pt modelId="{E87AF69A-4398-5D40-AF26-71818F519ECF}" type="pres">
      <dgm:prSet presAssocID="{5D04BE27-A226-0940-86AB-557D6D20C1BA}" presName="parTx" presStyleLbl="node1" presStyleIdx="1" presStyleCnt="3">
        <dgm:presLayoutVars>
          <dgm:chMax val="0"/>
          <dgm:chPref val="0"/>
          <dgm:bulletEnabled val="1"/>
        </dgm:presLayoutVars>
      </dgm:prSet>
      <dgm:spPr/>
    </dgm:pt>
    <dgm:pt modelId="{365CB86C-90F9-7E46-85D1-439C5CD1AA1E}" type="pres">
      <dgm:prSet presAssocID="{5D04BE27-A226-0940-86AB-557D6D20C1BA}" presName="desTx" presStyleLbl="revTx" presStyleIdx="1" presStyleCnt="3">
        <dgm:presLayoutVars>
          <dgm:bulletEnabled val="1"/>
        </dgm:presLayoutVars>
      </dgm:prSet>
      <dgm:spPr/>
    </dgm:pt>
    <dgm:pt modelId="{8204C8C1-E775-B541-B2B3-A119113E7489}" type="pres">
      <dgm:prSet presAssocID="{63CF71D9-8DA5-434E-BAC3-97AB6CACDAF0}" presName="space" presStyleCnt="0"/>
      <dgm:spPr/>
    </dgm:pt>
    <dgm:pt modelId="{D08039C6-AA36-F941-83DD-4FB99A26787D}" type="pres">
      <dgm:prSet presAssocID="{97E15142-C6C4-C840-A2FF-F592B1157D8B}" presName="composite" presStyleCnt="0"/>
      <dgm:spPr/>
    </dgm:pt>
    <dgm:pt modelId="{0A4AF983-91B6-824D-9694-1BB6CBA2E457}" type="pres">
      <dgm:prSet presAssocID="{97E15142-C6C4-C840-A2FF-F592B1157D8B}" presName="parTx" presStyleLbl="node1" presStyleIdx="2" presStyleCnt="3">
        <dgm:presLayoutVars>
          <dgm:chMax val="0"/>
          <dgm:chPref val="0"/>
          <dgm:bulletEnabled val="1"/>
        </dgm:presLayoutVars>
      </dgm:prSet>
      <dgm:spPr/>
    </dgm:pt>
    <dgm:pt modelId="{0ED7F6E6-3210-7343-B388-236395DB0459}" type="pres">
      <dgm:prSet presAssocID="{97E15142-C6C4-C840-A2FF-F592B1157D8B}" presName="desTx" presStyleLbl="revTx" presStyleIdx="2" presStyleCnt="3">
        <dgm:presLayoutVars>
          <dgm:bulletEnabled val="1"/>
        </dgm:presLayoutVars>
      </dgm:prSet>
      <dgm:spPr/>
    </dgm:pt>
  </dgm:ptLst>
  <dgm:cxnLst>
    <dgm:cxn modelId="{98A21226-BFD4-CE4F-8CF9-207013972F5F}" type="presOf" srcId="{005B21DA-1EDA-C746-AF25-8AF3D5294D5A}" destId="{0ED7F6E6-3210-7343-B388-236395DB0459}" srcOrd="0" destOrd="1" presId="urn:microsoft.com/office/officeart/2005/8/layout/chevron1"/>
    <dgm:cxn modelId="{CA664F33-4D00-7B44-B1C3-1763AEE6049A}" srcId="{5D04BE27-A226-0940-86AB-557D6D20C1BA}" destId="{33CD1552-FFDF-CB43-A19D-34E3F9004EE3}" srcOrd="1" destOrd="0" parTransId="{1E7B035C-9A68-0C4E-92E6-CA65A425282C}" sibTransId="{08DFDFCC-E85B-C644-95E0-7D714890C5CC}"/>
    <dgm:cxn modelId="{89F64B37-3103-B742-B6A5-FE7D69F38D41}" type="presOf" srcId="{33CD1552-FFDF-CB43-A19D-34E3F9004EE3}" destId="{365CB86C-90F9-7E46-85D1-439C5CD1AA1E}" srcOrd="0" destOrd="1" presId="urn:microsoft.com/office/officeart/2005/8/layout/chevron1"/>
    <dgm:cxn modelId="{96741543-7240-CD43-984F-83CD0A45703F}" type="presOf" srcId="{3B7F9FD6-E2CD-6A4F-95BF-458D443AFEA4}" destId="{656992CF-C3CB-DB44-9655-754B2A072FDC}" srcOrd="0" destOrd="0" presId="urn:microsoft.com/office/officeart/2005/8/layout/chevron1"/>
    <dgm:cxn modelId="{13831643-F1B1-674F-9E4B-E8FD39C99C1C}" type="presOf" srcId="{1B3587E5-0142-484E-9B68-679B7388FC10}" destId="{EF0F583F-D748-1B48-BF53-4B04973686B0}" srcOrd="0" destOrd="1" presId="urn:microsoft.com/office/officeart/2005/8/layout/chevron1"/>
    <dgm:cxn modelId="{6172207A-E248-2949-A9B4-010CE9A4C7EC}" type="presOf" srcId="{FDE78432-78D7-A740-80A2-B8BDBEA46E08}" destId="{EF0F583F-D748-1B48-BF53-4B04973686B0}" srcOrd="0" destOrd="0" presId="urn:microsoft.com/office/officeart/2005/8/layout/chevron1"/>
    <dgm:cxn modelId="{706EDA7A-4FA3-4E44-9A28-1C7B2F475D2F}" type="presOf" srcId="{5D04BE27-A226-0940-86AB-557D6D20C1BA}" destId="{E87AF69A-4398-5D40-AF26-71818F519ECF}" srcOrd="0" destOrd="0" presId="urn:microsoft.com/office/officeart/2005/8/layout/chevron1"/>
    <dgm:cxn modelId="{04111D7D-6E0A-CB42-AEF4-9859DA0AE56F}" type="presOf" srcId="{479ADB41-7042-D84B-9152-AE0E288D9364}" destId="{0ED7F6E6-3210-7343-B388-236395DB0459}" srcOrd="0" destOrd="0" presId="urn:microsoft.com/office/officeart/2005/8/layout/chevron1"/>
    <dgm:cxn modelId="{61B1AC80-D303-8947-934A-34E686CF0430}" srcId="{3B7F9FD6-E2CD-6A4F-95BF-458D443AFEA4}" destId="{FDE78432-78D7-A740-80A2-B8BDBEA46E08}" srcOrd="0" destOrd="0" parTransId="{475E56B3-AD87-CC47-8F2A-31D198C1DBD2}" sibTransId="{E85F8220-9775-C840-9ABC-8C9BEFBD4510}"/>
    <dgm:cxn modelId="{F607FA99-1C40-EA4B-8A4F-471A6E204192}" srcId="{5D04BE27-A226-0940-86AB-557D6D20C1BA}" destId="{E72DDAD5-4431-2942-BA80-CCEFEF3597DE}" srcOrd="0" destOrd="0" parTransId="{50980508-A0F1-0F41-A567-FAE6FF1D776A}" sibTransId="{61AA3D56-B3DA-904F-9F81-3999AB3C9F37}"/>
    <dgm:cxn modelId="{5B8A84A8-7F9C-014C-BD0F-9AFF98C4EA14}" srcId="{97E15142-C6C4-C840-A2FF-F592B1157D8B}" destId="{479ADB41-7042-D84B-9152-AE0E288D9364}" srcOrd="0" destOrd="0" parTransId="{F815E1C1-012B-2B43-996A-985D466FF6BD}" sibTransId="{6D5CC71D-E4A0-8847-8E61-F7B27E68D14D}"/>
    <dgm:cxn modelId="{B07FACA9-1F5E-8641-B70B-08347D50F28A}" type="presOf" srcId="{97E15142-C6C4-C840-A2FF-F592B1157D8B}" destId="{0A4AF983-91B6-824D-9694-1BB6CBA2E457}" srcOrd="0" destOrd="0" presId="urn:microsoft.com/office/officeart/2005/8/layout/chevron1"/>
    <dgm:cxn modelId="{B2A394C7-5383-7746-9832-57CE59ED2EA9}" srcId="{3B7F9FD6-E2CD-6A4F-95BF-458D443AFEA4}" destId="{1B3587E5-0142-484E-9B68-679B7388FC10}" srcOrd="1" destOrd="0" parTransId="{9EB6CCBF-F094-4443-8B59-A0FC34ED63BC}" sibTransId="{843917BF-CD69-4844-AD69-F37A31846B08}"/>
    <dgm:cxn modelId="{817EE3CA-8E2C-294E-BD09-324DF9802CE1}" srcId="{E6130CF0-99B0-3749-8F67-7E18EA26EA17}" destId="{97E15142-C6C4-C840-A2FF-F592B1157D8B}" srcOrd="2" destOrd="0" parTransId="{2F6999B2-70CC-AF49-BB79-4AFD013CD54A}" sibTransId="{28377D28-5772-2A4C-89AB-E688C9A0F913}"/>
    <dgm:cxn modelId="{5B2C16D0-7FCE-0547-B9A4-5A3BF9CE740B}" type="presOf" srcId="{E6130CF0-99B0-3749-8F67-7E18EA26EA17}" destId="{837CBBE9-3A97-4F48-AC3B-DC23F1A37F27}" srcOrd="0" destOrd="0" presId="urn:microsoft.com/office/officeart/2005/8/layout/chevron1"/>
    <dgm:cxn modelId="{79E62EE4-804A-574B-ACC8-C07A850968F7}" srcId="{E6130CF0-99B0-3749-8F67-7E18EA26EA17}" destId="{5D04BE27-A226-0940-86AB-557D6D20C1BA}" srcOrd="1" destOrd="0" parTransId="{0F0E7275-68B9-9D44-B395-B4B8E138B232}" sibTransId="{63CF71D9-8DA5-434E-BAC3-97AB6CACDAF0}"/>
    <dgm:cxn modelId="{0059C6ED-4882-784C-BF24-5FE1B7E56AAA}" srcId="{97E15142-C6C4-C840-A2FF-F592B1157D8B}" destId="{005B21DA-1EDA-C746-AF25-8AF3D5294D5A}" srcOrd="1" destOrd="0" parTransId="{F99B2720-78D5-6E49-9E1C-EAB5F6A0F37F}" sibTransId="{D0D18396-C5E9-5A41-BE7B-5B5E9104EB40}"/>
    <dgm:cxn modelId="{AC8B01F0-DA7C-8F40-A9AE-7FB880EF95B8}" type="presOf" srcId="{E72DDAD5-4431-2942-BA80-CCEFEF3597DE}" destId="{365CB86C-90F9-7E46-85D1-439C5CD1AA1E}" srcOrd="0" destOrd="0" presId="urn:microsoft.com/office/officeart/2005/8/layout/chevron1"/>
    <dgm:cxn modelId="{531F8DF8-D6BF-6748-B1DE-E64BD43D0D9D}" srcId="{E6130CF0-99B0-3749-8F67-7E18EA26EA17}" destId="{3B7F9FD6-E2CD-6A4F-95BF-458D443AFEA4}" srcOrd="0" destOrd="0" parTransId="{EE3A43E4-13B2-9140-9DAA-8585299BC191}" sibTransId="{2E5B4CBE-65C9-8F41-AB28-5F7F73208162}"/>
    <dgm:cxn modelId="{21BB3756-43E1-934F-9255-9799830DFB35}" type="presParOf" srcId="{837CBBE9-3A97-4F48-AC3B-DC23F1A37F27}" destId="{2B545832-738D-7D45-815E-AB2407D21467}" srcOrd="0" destOrd="0" presId="urn:microsoft.com/office/officeart/2005/8/layout/chevron1"/>
    <dgm:cxn modelId="{870896CC-DEAE-F942-A4E7-665E54E20E36}" type="presParOf" srcId="{2B545832-738D-7D45-815E-AB2407D21467}" destId="{656992CF-C3CB-DB44-9655-754B2A072FDC}" srcOrd="0" destOrd="0" presId="urn:microsoft.com/office/officeart/2005/8/layout/chevron1"/>
    <dgm:cxn modelId="{04EB5886-8971-3A4F-9D76-2DC720AC753C}" type="presParOf" srcId="{2B545832-738D-7D45-815E-AB2407D21467}" destId="{EF0F583F-D748-1B48-BF53-4B04973686B0}" srcOrd="1" destOrd="0" presId="urn:microsoft.com/office/officeart/2005/8/layout/chevron1"/>
    <dgm:cxn modelId="{1FA2624B-0509-7744-B790-F9F1027C40AA}" type="presParOf" srcId="{837CBBE9-3A97-4F48-AC3B-DC23F1A37F27}" destId="{2BF9939E-7DB9-7047-960D-E9356B3D5D31}" srcOrd="1" destOrd="0" presId="urn:microsoft.com/office/officeart/2005/8/layout/chevron1"/>
    <dgm:cxn modelId="{2FAD9D39-E005-ED46-B1AE-A2E30A62EFF6}" type="presParOf" srcId="{837CBBE9-3A97-4F48-AC3B-DC23F1A37F27}" destId="{057E371D-F326-0143-BE4B-FDF482014908}" srcOrd="2" destOrd="0" presId="urn:microsoft.com/office/officeart/2005/8/layout/chevron1"/>
    <dgm:cxn modelId="{4BAD42C6-83EB-C843-996D-1491772F4A1C}" type="presParOf" srcId="{057E371D-F326-0143-BE4B-FDF482014908}" destId="{E87AF69A-4398-5D40-AF26-71818F519ECF}" srcOrd="0" destOrd="0" presId="urn:microsoft.com/office/officeart/2005/8/layout/chevron1"/>
    <dgm:cxn modelId="{F3204DB8-C36C-F041-B76B-D4F633C77F6B}" type="presParOf" srcId="{057E371D-F326-0143-BE4B-FDF482014908}" destId="{365CB86C-90F9-7E46-85D1-439C5CD1AA1E}" srcOrd="1" destOrd="0" presId="urn:microsoft.com/office/officeart/2005/8/layout/chevron1"/>
    <dgm:cxn modelId="{F6438E10-DF84-2C44-922F-3ECAE1699C60}" type="presParOf" srcId="{837CBBE9-3A97-4F48-AC3B-DC23F1A37F27}" destId="{8204C8C1-E775-B541-B2B3-A119113E7489}" srcOrd="3" destOrd="0" presId="urn:microsoft.com/office/officeart/2005/8/layout/chevron1"/>
    <dgm:cxn modelId="{63143646-732D-3D45-9390-D9654700A558}" type="presParOf" srcId="{837CBBE9-3A97-4F48-AC3B-DC23F1A37F27}" destId="{D08039C6-AA36-F941-83DD-4FB99A26787D}" srcOrd="4" destOrd="0" presId="urn:microsoft.com/office/officeart/2005/8/layout/chevron1"/>
    <dgm:cxn modelId="{C07FADA6-AAC1-0842-B9BC-3D4EDFCDBCBA}" type="presParOf" srcId="{D08039C6-AA36-F941-83DD-4FB99A26787D}" destId="{0A4AF983-91B6-824D-9694-1BB6CBA2E457}" srcOrd="0" destOrd="0" presId="urn:microsoft.com/office/officeart/2005/8/layout/chevron1"/>
    <dgm:cxn modelId="{E1D50C40-4AA3-004C-AD4C-6B23D5DE308B}" type="presParOf" srcId="{D08039C6-AA36-F941-83DD-4FB99A26787D}" destId="{0ED7F6E6-3210-7343-B388-236395DB0459}" srcOrd="1" destOrd="0" presId="urn:microsoft.com/office/officeart/2005/8/layout/chevro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30CF0-99B0-3749-8F67-7E18EA26EA17}"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3B7F9FD6-E2CD-6A4F-95BF-458D443AFEA4}">
      <dgm:prSet phldrT="[Text]"/>
      <dgm:spPr>
        <a:effectLst>
          <a:outerShdw blurRad="50800" dist="38100" dir="2700000" algn="tl" rotWithShape="0">
            <a:prstClr val="black">
              <a:alpha val="40000"/>
            </a:prstClr>
          </a:outerShdw>
        </a:effectLst>
      </dgm:spPr>
      <dgm:t>
        <a:bodyPr/>
        <a:lstStyle/>
        <a:p>
          <a:pPr>
            <a:defRPr b="1"/>
          </a:pPr>
          <a:r>
            <a:rPr lang="en-US"/>
            <a:t>Threat</a:t>
          </a:r>
        </a:p>
      </dgm:t>
    </dgm:pt>
    <dgm:pt modelId="{EE3A43E4-13B2-9140-9DAA-8585299BC191}" type="parTrans" cxnId="{531F8DF8-D6BF-6748-B1DE-E64BD43D0D9D}">
      <dgm:prSet/>
      <dgm:spPr/>
      <dgm:t>
        <a:bodyPr/>
        <a:lstStyle/>
        <a:p>
          <a:endParaRPr lang="en-US"/>
        </a:p>
      </dgm:t>
    </dgm:pt>
    <dgm:pt modelId="{2E5B4CBE-65C9-8F41-AB28-5F7F73208162}" type="sibTrans" cxnId="{531F8DF8-D6BF-6748-B1DE-E64BD43D0D9D}">
      <dgm:prSet/>
      <dgm:spPr/>
      <dgm:t>
        <a:bodyPr/>
        <a:lstStyle/>
        <a:p>
          <a:endParaRPr lang="en-US"/>
        </a:p>
      </dgm:t>
    </dgm:pt>
    <dgm:pt modelId="{FDE78432-78D7-A740-80A2-B8BDBEA46E08}">
      <dgm:prSet phldrT="[Text]"/>
      <dgm:spPr/>
      <dgm:t>
        <a:bodyPr/>
        <a:lstStyle/>
        <a:p>
          <a:r>
            <a:rPr lang="en-US"/>
            <a:t>Intent</a:t>
          </a:r>
        </a:p>
      </dgm:t>
    </dgm:pt>
    <dgm:pt modelId="{475E56B3-AD87-CC47-8F2A-31D198C1DBD2}" type="parTrans" cxnId="{61B1AC80-D303-8947-934A-34E686CF0430}">
      <dgm:prSet/>
      <dgm:spPr/>
      <dgm:t>
        <a:bodyPr/>
        <a:lstStyle/>
        <a:p>
          <a:endParaRPr lang="en-US"/>
        </a:p>
      </dgm:t>
    </dgm:pt>
    <dgm:pt modelId="{E85F8220-9775-C840-9ABC-8C9BEFBD4510}" type="sibTrans" cxnId="{61B1AC80-D303-8947-934A-34E686CF0430}">
      <dgm:prSet/>
      <dgm:spPr/>
      <dgm:t>
        <a:bodyPr/>
        <a:lstStyle/>
        <a:p>
          <a:endParaRPr lang="en-US"/>
        </a:p>
      </dgm:t>
    </dgm:pt>
    <dgm:pt modelId="{1B3587E5-0142-484E-9B68-679B7388FC10}">
      <dgm:prSet phldrT="[Text]"/>
      <dgm:spPr/>
      <dgm:t>
        <a:bodyPr/>
        <a:lstStyle/>
        <a:p>
          <a:r>
            <a:rPr lang="en-US"/>
            <a:t>Capability</a:t>
          </a:r>
        </a:p>
      </dgm:t>
    </dgm:pt>
    <dgm:pt modelId="{9EB6CCBF-F094-4443-8B59-A0FC34ED63BC}" type="parTrans" cxnId="{B2A394C7-5383-7746-9832-57CE59ED2EA9}">
      <dgm:prSet/>
      <dgm:spPr/>
      <dgm:t>
        <a:bodyPr/>
        <a:lstStyle/>
        <a:p>
          <a:endParaRPr lang="en-US"/>
        </a:p>
      </dgm:t>
    </dgm:pt>
    <dgm:pt modelId="{843917BF-CD69-4844-AD69-F37A31846B08}" type="sibTrans" cxnId="{B2A394C7-5383-7746-9832-57CE59ED2EA9}">
      <dgm:prSet/>
      <dgm:spPr/>
      <dgm:t>
        <a:bodyPr/>
        <a:lstStyle/>
        <a:p>
          <a:endParaRPr lang="en-US"/>
        </a:p>
      </dgm:t>
    </dgm:pt>
    <dgm:pt modelId="{5D04BE27-A226-0940-86AB-557D6D20C1BA}">
      <dgm:prSet phldrT="[Text]"/>
      <dgm:spPr>
        <a:effectLst>
          <a:outerShdw blurRad="50800" dist="38100" dir="2700000" algn="tl" rotWithShape="0">
            <a:prstClr val="black">
              <a:alpha val="40000"/>
            </a:prstClr>
          </a:outerShdw>
        </a:effectLst>
      </dgm:spPr>
      <dgm:t>
        <a:bodyPr/>
        <a:lstStyle/>
        <a:p>
          <a:pPr>
            <a:defRPr b="1"/>
          </a:pPr>
          <a:r>
            <a:rPr lang="en-US"/>
            <a:t>Vulnerability</a:t>
          </a:r>
        </a:p>
      </dgm:t>
    </dgm:pt>
    <dgm:pt modelId="{0F0E7275-68B9-9D44-B395-B4B8E138B232}" type="parTrans" cxnId="{79E62EE4-804A-574B-ACC8-C07A850968F7}">
      <dgm:prSet/>
      <dgm:spPr/>
      <dgm:t>
        <a:bodyPr/>
        <a:lstStyle/>
        <a:p>
          <a:endParaRPr lang="en-US"/>
        </a:p>
      </dgm:t>
    </dgm:pt>
    <dgm:pt modelId="{63CF71D9-8DA5-434E-BAC3-97AB6CACDAF0}" type="sibTrans" cxnId="{79E62EE4-804A-574B-ACC8-C07A850968F7}">
      <dgm:prSet/>
      <dgm:spPr/>
      <dgm:t>
        <a:bodyPr/>
        <a:lstStyle/>
        <a:p>
          <a:endParaRPr lang="en-US"/>
        </a:p>
      </dgm:t>
    </dgm:pt>
    <dgm:pt modelId="{E72DDAD5-4431-2942-BA80-CCEFEF3597DE}">
      <dgm:prSet phldrT="[Text]"/>
      <dgm:spPr/>
      <dgm:t>
        <a:bodyPr/>
        <a:lstStyle/>
        <a:p>
          <a:r>
            <a:rPr lang="en-US"/>
            <a:t>Asset</a:t>
          </a:r>
        </a:p>
      </dgm:t>
    </dgm:pt>
    <dgm:pt modelId="{50980508-A0F1-0F41-A567-FAE6FF1D776A}" type="parTrans" cxnId="{F607FA99-1C40-EA4B-8A4F-471A6E204192}">
      <dgm:prSet/>
      <dgm:spPr/>
      <dgm:t>
        <a:bodyPr/>
        <a:lstStyle/>
        <a:p>
          <a:endParaRPr lang="en-US"/>
        </a:p>
      </dgm:t>
    </dgm:pt>
    <dgm:pt modelId="{61AA3D56-B3DA-904F-9F81-3999AB3C9F37}" type="sibTrans" cxnId="{F607FA99-1C40-EA4B-8A4F-471A6E204192}">
      <dgm:prSet/>
      <dgm:spPr/>
      <dgm:t>
        <a:bodyPr/>
        <a:lstStyle/>
        <a:p>
          <a:endParaRPr lang="en-US"/>
        </a:p>
      </dgm:t>
    </dgm:pt>
    <dgm:pt modelId="{33CD1552-FFDF-CB43-A19D-34E3F9004EE3}">
      <dgm:prSet phldrT="[Text]"/>
      <dgm:spPr/>
      <dgm:t>
        <a:bodyPr/>
        <a:lstStyle/>
        <a:p>
          <a:r>
            <a:rPr lang="en-US"/>
            <a:t>Exposure</a:t>
          </a:r>
        </a:p>
      </dgm:t>
    </dgm:pt>
    <dgm:pt modelId="{1E7B035C-9A68-0C4E-92E6-CA65A425282C}" type="parTrans" cxnId="{CA664F33-4D00-7B44-B1C3-1763AEE6049A}">
      <dgm:prSet/>
      <dgm:spPr/>
      <dgm:t>
        <a:bodyPr/>
        <a:lstStyle/>
        <a:p>
          <a:endParaRPr lang="en-US"/>
        </a:p>
      </dgm:t>
    </dgm:pt>
    <dgm:pt modelId="{08DFDFCC-E85B-C644-95E0-7D714890C5CC}" type="sibTrans" cxnId="{CA664F33-4D00-7B44-B1C3-1763AEE6049A}">
      <dgm:prSet/>
      <dgm:spPr/>
      <dgm:t>
        <a:bodyPr/>
        <a:lstStyle/>
        <a:p>
          <a:endParaRPr lang="en-US"/>
        </a:p>
      </dgm:t>
    </dgm:pt>
    <dgm:pt modelId="{97E15142-C6C4-C840-A2FF-F592B1157D8B}">
      <dgm:prSet phldrT="[Text]"/>
      <dgm:spPr>
        <a:effectLst>
          <a:outerShdw blurRad="50800" dist="38100" dir="2700000" algn="tl" rotWithShape="0">
            <a:prstClr val="black">
              <a:alpha val="40000"/>
            </a:prstClr>
          </a:outerShdw>
        </a:effectLst>
      </dgm:spPr>
      <dgm:t>
        <a:bodyPr/>
        <a:lstStyle/>
        <a:p>
          <a:pPr>
            <a:defRPr b="1"/>
          </a:pPr>
          <a:r>
            <a:rPr lang="en-US" dirty="0"/>
            <a:t>Criticality</a:t>
          </a:r>
        </a:p>
      </dgm:t>
    </dgm:pt>
    <dgm:pt modelId="{2F6999B2-70CC-AF49-BB79-4AFD013CD54A}" type="parTrans" cxnId="{817EE3CA-8E2C-294E-BD09-324DF9802CE1}">
      <dgm:prSet/>
      <dgm:spPr/>
      <dgm:t>
        <a:bodyPr/>
        <a:lstStyle/>
        <a:p>
          <a:endParaRPr lang="en-US"/>
        </a:p>
      </dgm:t>
    </dgm:pt>
    <dgm:pt modelId="{28377D28-5772-2A4C-89AB-E688C9A0F913}" type="sibTrans" cxnId="{817EE3CA-8E2C-294E-BD09-324DF9802CE1}">
      <dgm:prSet/>
      <dgm:spPr/>
      <dgm:t>
        <a:bodyPr/>
        <a:lstStyle/>
        <a:p>
          <a:endParaRPr lang="en-US"/>
        </a:p>
      </dgm:t>
    </dgm:pt>
    <dgm:pt modelId="{479ADB41-7042-D84B-9152-AE0E288D9364}">
      <dgm:prSet phldrT="[Text]"/>
      <dgm:spPr/>
      <dgm:t>
        <a:bodyPr/>
        <a:lstStyle/>
        <a:p>
          <a:r>
            <a:rPr lang="en-US" dirty="0"/>
            <a:t>Consequence</a:t>
          </a:r>
        </a:p>
      </dgm:t>
    </dgm:pt>
    <dgm:pt modelId="{F815E1C1-012B-2B43-996A-985D466FF6BD}" type="parTrans" cxnId="{5B8A84A8-7F9C-014C-BD0F-9AFF98C4EA14}">
      <dgm:prSet/>
      <dgm:spPr/>
      <dgm:t>
        <a:bodyPr/>
        <a:lstStyle/>
        <a:p>
          <a:endParaRPr lang="en-US"/>
        </a:p>
      </dgm:t>
    </dgm:pt>
    <dgm:pt modelId="{6D5CC71D-E4A0-8847-8E61-F7B27E68D14D}" type="sibTrans" cxnId="{5B8A84A8-7F9C-014C-BD0F-9AFF98C4EA14}">
      <dgm:prSet/>
      <dgm:spPr/>
      <dgm:t>
        <a:bodyPr/>
        <a:lstStyle/>
        <a:p>
          <a:endParaRPr lang="en-US"/>
        </a:p>
      </dgm:t>
    </dgm:pt>
    <dgm:pt modelId="{005B21DA-1EDA-C746-AF25-8AF3D5294D5A}">
      <dgm:prSet phldrT="[Text]"/>
      <dgm:spPr/>
      <dgm:t>
        <a:bodyPr/>
        <a:lstStyle/>
        <a:p>
          <a:r>
            <a:rPr lang="en-US"/>
            <a:t>Objectives</a:t>
          </a:r>
        </a:p>
      </dgm:t>
    </dgm:pt>
    <dgm:pt modelId="{F99B2720-78D5-6E49-9E1C-EAB5F6A0F37F}" type="parTrans" cxnId="{0059C6ED-4882-784C-BF24-5FE1B7E56AAA}">
      <dgm:prSet/>
      <dgm:spPr/>
      <dgm:t>
        <a:bodyPr/>
        <a:lstStyle/>
        <a:p>
          <a:endParaRPr lang="en-US"/>
        </a:p>
      </dgm:t>
    </dgm:pt>
    <dgm:pt modelId="{D0D18396-C5E9-5A41-BE7B-5B5E9104EB40}" type="sibTrans" cxnId="{0059C6ED-4882-784C-BF24-5FE1B7E56AAA}">
      <dgm:prSet/>
      <dgm:spPr/>
      <dgm:t>
        <a:bodyPr/>
        <a:lstStyle/>
        <a:p>
          <a:endParaRPr lang="en-US"/>
        </a:p>
      </dgm:t>
    </dgm:pt>
    <dgm:pt modelId="{837CBBE9-3A97-4F48-AC3B-DC23F1A37F27}" type="pres">
      <dgm:prSet presAssocID="{E6130CF0-99B0-3749-8F67-7E18EA26EA17}" presName="Name0" presStyleCnt="0">
        <dgm:presLayoutVars>
          <dgm:dir/>
          <dgm:animLvl val="lvl"/>
          <dgm:resizeHandles val="exact"/>
        </dgm:presLayoutVars>
      </dgm:prSet>
      <dgm:spPr/>
    </dgm:pt>
    <dgm:pt modelId="{2B545832-738D-7D45-815E-AB2407D21467}" type="pres">
      <dgm:prSet presAssocID="{3B7F9FD6-E2CD-6A4F-95BF-458D443AFEA4}" presName="composite" presStyleCnt="0"/>
      <dgm:spPr/>
    </dgm:pt>
    <dgm:pt modelId="{656992CF-C3CB-DB44-9655-754B2A072FDC}" type="pres">
      <dgm:prSet presAssocID="{3B7F9FD6-E2CD-6A4F-95BF-458D443AFEA4}" presName="parTx" presStyleLbl="node1" presStyleIdx="0" presStyleCnt="3">
        <dgm:presLayoutVars>
          <dgm:chMax val="0"/>
          <dgm:chPref val="0"/>
          <dgm:bulletEnabled val="1"/>
        </dgm:presLayoutVars>
      </dgm:prSet>
      <dgm:spPr/>
    </dgm:pt>
    <dgm:pt modelId="{EF0F583F-D748-1B48-BF53-4B04973686B0}" type="pres">
      <dgm:prSet presAssocID="{3B7F9FD6-E2CD-6A4F-95BF-458D443AFEA4}" presName="desTx" presStyleLbl="revTx" presStyleIdx="0" presStyleCnt="3">
        <dgm:presLayoutVars>
          <dgm:bulletEnabled val="1"/>
        </dgm:presLayoutVars>
      </dgm:prSet>
      <dgm:spPr/>
    </dgm:pt>
    <dgm:pt modelId="{2BF9939E-7DB9-7047-960D-E9356B3D5D31}" type="pres">
      <dgm:prSet presAssocID="{2E5B4CBE-65C9-8F41-AB28-5F7F73208162}" presName="space" presStyleCnt="0"/>
      <dgm:spPr/>
    </dgm:pt>
    <dgm:pt modelId="{057E371D-F326-0143-BE4B-FDF482014908}" type="pres">
      <dgm:prSet presAssocID="{5D04BE27-A226-0940-86AB-557D6D20C1BA}" presName="composite" presStyleCnt="0"/>
      <dgm:spPr/>
    </dgm:pt>
    <dgm:pt modelId="{E87AF69A-4398-5D40-AF26-71818F519ECF}" type="pres">
      <dgm:prSet presAssocID="{5D04BE27-A226-0940-86AB-557D6D20C1BA}" presName="parTx" presStyleLbl="node1" presStyleIdx="1" presStyleCnt="3">
        <dgm:presLayoutVars>
          <dgm:chMax val="0"/>
          <dgm:chPref val="0"/>
          <dgm:bulletEnabled val="1"/>
        </dgm:presLayoutVars>
      </dgm:prSet>
      <dgm:spPr/>
    </dgm:pt>
    <dgm:pt modelId="{365CB86C-90F9-7E46-85D1-439C5CD1AA1E}" type="pres">
      <dgm:prSet presAssocID="{5D04BE27-A226-0940-86AB-557D6D20C1BA}" presName="desTx" presStyleLbl="revTx" presStyleIdx="1" presStyleCnt="3">
        <dgm:presLayoutVars>
          <dgm:bulletEnabled val="1"/>
        </dgm:presLayoutVars>
      </dgm:prSet>
      <dgm:spPr/>
    </dgm:pt>
    <dgm:pt modelId="{8204C8C1-E775-B541-B2B3-A119113E7489}" type="pres">
      <dgm:prSet presAssocID="{63CF71D9-8DA5-434E-BAC3-97AB6CACDAF0}" presName="space" presStyleCnt="0"/>
      <dgm:spPr/>
    </dgm:pt>
    <dgm:pt modelId="{D08039C6-AA36-F941-83DD-4FB99A26787D}" type="pres">
      <dgm:prSet presAssocID="{97E15142-C6C4-C840-A2FF-F592B1157D8B}" presName="composite" presStyleCnt="0"/>
      <dgm:spPr/>
    </dgm:pt>
    <dgm:pt modelId="{0A4AF983-91B6-824D-9694-1BB6CBA2E457}" type="pres">
      <dgm:prSet presAssocID="{97E15142-C6C4-C840-A2FF-F592B1157D8B}" presName="parTx" presStyleLbl="node1" presStyleIdx="2" presStyleCnt="3">
        <dgm:presLayoutVars>
          <dgm:chMax val="0"/>
          <dgm:chPref val="0"/>
          <dgm:bulletEnabled val="1"/>
        </dgm:presLayoutVars>
      </dgm:prSet>
      <dgm:spPr/>
    </dgm:pt>
    <dgm:pt modelId="{0ED7F6E6-3210-7343-B388-236395DB0459}" type="pres">
      <dgm:prSet presAssocID="{97E15142-C6C4-C840-A2FF-F592B1157D8B}" presName="desTx" presStyleLbl="revTx" presStyleIdx="2" presStyleCnt="3">
        <dgm:presLayoutVars>
          <dgm:bulletEnabled val="1"/>
        </dgm:presLayoutVars>
      </dgm:prSet>
      <dgm:spPr/>
    </dgm:pt>
  </dgm:ptLst>
  <dgm:cxnLst>
    <dgm:cxn modelId="{98A21226-BFD4-CE4F-8CF9-207013972F5F}" type="presOf" srcId="{005B21DA-1EDA-C746-AF25-8AF3D5294D5A}" destId="{0ED7F6E6-3210-7343-B388-236395DB0459}" srcOrd="0" destOrd="1" presId="urn:microsoft.com/office/officeart/2005/8/layout/chevron1"/>
    <dgm:cxn modelId="{CA664F33-4D00-7B44-B1C3-1763AEE6049A}" srcId="{5D04BE27-A226-0940-86AB-557D6D20C1BA}" destId="{33CD1552-FFDF-CB43-A19D-34E3F9004EE3}" srcOrd="1" destOrd="0" parTransId="{1E7B035C-9A68-0C4E-92E6-CA65A425282C}" sibTransId="{08DFDFCC-E85B-C644-95E0-7D714890C5CC}"/>
    <dgm:cxn modelId="{89F64B37-3103-B742-B6A5-FE7D69F38D41}" type="presOf" srcId="{33CD1552-FFDF-CB43-A19D-34E3F9004EE3}" destId="{365CB86C-90F9-7E46-85D1-439C5CD1AA1E}" srcOrd="0" destOrd="1" presId="urn:microsoft.com/office/officeart/2005/8/layout/chevron1"/>
    <dgm:cxn modelId="{96741543-7240-CD43-984F-83CD0A45703F}" type="presOf" srcId="{3B7F9FD6-E2CD-6A4F-95BF-458D443AFEA4}" destId="{656992CF-C3CB-DB44-9655-754B2A072FDC}" srcOrd="0" destOrd="0" presId="urn:microsoft.com/office/officeart/2005/8/layout/chevron1"/>
    <dgm:cxn modelId="{13831643-F1B1-674F-9E4B-E8FD39C99C1C}" type="presOf" srcId="{1B3587E5-0142-484E-9B68-679B7388FC10}" destId="{EF0F583F-D748-1B48-BF53-4B04973686B0}" srcOrd="0" destOrd="1" presId="urn:microsoft.com/office/officeart/2005/8/layout/chevron1"/>
    <dgm:cxn modelId="{6172207A-E248-2949-A9B4-010CE9A4C7EC}" type="presOf" srcId="{FDE78432-78D7-A740-80A2-B8BDBEA46E08}" destId="{EF0F583F-D748-1B48-BF53-4B04973686B0}" srcOrd="0" destOrd="0" presId="urn:microsoft.com/office/officeart/2005/8/layout/chevron1"/>
    <dgm:cxn modelId="{706EDA7A-4FA3-4E44-9A28-1C7B2F475D2F}" type="presOf" srcId="{5D04BE27-A226-0940-86AB-557D6D20C1BA}" destId="{E87AF69A-4398-5D40-AF26-71818F519ECF}" srcOrd="0" destOrd="0" presId="urn:microsoft.com/office/officeart/2005/8/layout/chevron1"/>
    <dgm:cxn modelId="{04111D7D-6E0A-CB42-AEF4-9859DA0AE56F}" type="presOf" srcId="{479ADB41-7042-D84B-9152-AE0E288D9364}" destId="{0ED7F6E6-3210-7343-B388-236395DB0459}" srcOrd="0" destOrd="0" presId="urn:microsoft.com/office/officeart/2005/8/layout/chevron1"/>
    <dgm:cxn modelId="{61B1AC80-D303-8947-934A-34E686CF0430}" srcId="{3B7F9FD6-E2CD-6A4F-95BF-458D443AFEA4}" destId="{FDE78432-78D7-A740-80A2-B8BDBEA46E08}" srcOrd="0" destOrd="0" parTransId="{475E56B3-AD87-CC47-8F2A-31D198C1DBD2}" sibTransId="{E85F8220-9775-C840-9ABC-8C9BEFBD4510}"/>
    <dgm:cxn modelId="{F607FA99-1C40-EA4B-8A4F-471A6E204192}" srcId="{5D04BE27-A226-0940-86AB-557D6D20C1BA}" destId="{E72DDAD5-4431-2942-BA80-CCEFEF3597DE}" srcOrd="0" destOrd="0" parTransId="{50980508-A0F1-0F41-A567-FAE6FF1D776A}" sibTransId="{61AA3D56-B3DA-904F-9F81-3999AB3C9F37}"/>
    <dgm:cxn modelId="{5B8A84A8-7F9C-014C-BD0F-9AFF98C4EA14}" srcId="{97E15142-C6C4-C840-A2FF-F592B1157D8B}" destId="{479ADB41-7042-D84B-9152-AE0E288D9364}" srcOrd="0" destOrd="0" parTransId="{F815E1C1-012B-2B43-996A-985D466FF6BD}" sibTransId="{6D5CC71D-E4A0-8847-8E61-F7B27E68D14D}"/>
    <dgm:cxn modelId="{B07FACA9-1F5E-8641-B70B-08347D50F28A}" type="presOf" srcId="{97E15142-C6C4-C840-A2FF-F592B1157D8B}" destId="{0A4AF983-91B6-824D-9694-1BB6CBA2E457}" srcOrd="0" destOrd="0" presId="urn:microsoft.com/office/officeart/2005/8/layout/chevron1"/>
    <dgm:cxn modelId="{B2A394C7-5383-7746-9832-57CE59ED2EA9}" srcId="{3B7F9FD6-E2CD-6A4F-95BF-458D443AFEA4}" destId="{1B3587E5-0142-484E-9B68-679B7388FC10}" srcOrd="1" destOrd="0" parTransId="{9EB6CCBF-F094-4443-8B59-A0FC34ED63BC}" sibTransId="{843917BF-CD69-4844-AD69-F37A31846B08}"/>
    <dgm:cxn modelId="{817EE3CA-8E2C-294E-BD09-324DF9802CE1}" srcId="{E6130CF0-99B0-3749-8F67-7E18EA26EA17}" destId="{97E15142-C6C4-C840-A2FF-F592B1157D8B}" srcOrd="2" destOrd="0" parTransId="{2F6999B2-70CC-AF49-BB79-4AFD013CD54A}" sibTransId="{28377D28-5772-2A4C-89AB-E688C9A0F913}"/>
    <dgm:cxn modelId="{5B2C16D0-7FCE-0547-B9A4-5A3BF9CE740B}" type="presOf" srcId="{E6130CF0-99B0-3749-8F67-7E18EA26EA17}" destId="{837CBBE9-3A97-4F48-AC3B-DC23F1A37F27}" srcOrd="0" destOrd="0" presId="urn:microsoft.com/office/officeart/2005/8/layout/chevron1"/>
    <dgm:cxn modelId="{79E62EE4-804A-574B-ACC8-C07A850968F7}" srcId="{E6130CF0-99B0-3749-8F67-7E18EA26EA17}" destId="{5D04BE27-A226-0940-86AB-557D6D20C1BA}" srcOrd="1" destOrd="0" parTransId="{0F0E7275-68B9-9D44-B395-B4B8E138B232}" sibTransId="{63CF71D9-8DA5-434E-BAC3-97AB6CACDAF0}"/>
    <dgm:cxn modelId="{0059C6ED-4882-784C-BF24-5FE1B7E56AAA}" srcId="{97E15142-C6C4-C840-A2FF-F592B1157D8B}" destId="{005B21DA-1EDA-C746-AF25-8AF3D5294D5A}" srcOrd="1" destOrd="0" parTransId="{F99B2720-78D5-6E49-9E1C-EAB5F6A0F37F}" sibTransId="{D0D18396-C5E9-5A41-BE7B-5B5E9104EB40}"/>
    <dgm:cxn modelId="{AC8B01F0-DA7C-8F40-A9AE-7FB880EF95B8}" type="presOf" srcId="{E72DDAD5-4431-2942-BA80-CCEFEF3597DE}" destId="{365CB86C-90F9-7E46-85D1-439C5CD1AA1E}" srcOrd="0" destOrd="0" presId="urn:microsoft.com/office/officeart/2005/8/layout/chevron1"/>
    <dgm:cxn modelId="{531F8DF8-D6BF-6748-B1DE-E64BD43D0D9D}" srcId="{E6130CF0-99B0-3749-8F67-7E18EA26EA17}" destId="{3B7F9FD6-E2CD-6A4F-95BF-458D443AFEA4}" srcOrd="0" destOrd="0" parTransId="{EE3A43E4-13B2-9140-9DAA-8585299BC191}" sibTransId="{2E5B4CBE-65C9-8F41-AB28-5F7F73208162}"/>
    <dgm:cxn modelId="{21BB3756-43E1-934F-9255-9799830DFB35}" type="presParOf" srcId="{837CBBE9-3A97-4F48-AC3B-DC23F1A37F27}" destId="{2B545832-738D-7D45-815E-AB2407D21467}" srcOrd="0" destOrd="0" presId="urn:microsoft.com/office/officeart/2005/8/layout/chevron1"/>
    <dgm:cxn modelId="{870896CC-DEAE-F942-A4E7-665E54E20E36}" type="presParOf" srcId="{2B545832-738D-7D45-815E-AB2407D21467}" destId="{656992CF-C3CB-DB44-9655-754B2A072FDC}" srcOrd="0" destOrd="0" presId="urn:microsoft.com/office/officeart/2005/8/layout/chevron1"/>
    <dgm:cxn modelId="{04EB5886-8971-3A4F-9D76-2DC720AC753C}" type="presParOf" srcId="{2B545832-738D-7D45-815E-AB2407D21467}" destId="{EF0F583F-D748-1B48-BF53-4B04973686B0}" srcOrd="1" destOrd="0" presId="urn:microsoft.com/office/officeart/2005/8/layout/chevron1"/>
    <dgm:cxn modelId="{1FA2624B-0509-7744-B790-F9F1027C40AA}" type="presParOf" srcId="{837CBBE9-3A97-4F48-AC3B-DC23F1A37F27}" destId="{2BF9939E-7DB9-7047-960D-E9356B3D5D31}" srcOrd="1" destOrd="0" presId="urn:microsoft.com/office/officeart/2005/8/layout/chevron1"/>
    <dgm:cxn modelId="{2FAD9D39-E005-ED46-B1AE-A2E30A62EFF6}" type="presParOf" srcId="{837CBBE9-3A97-4F48-AC3B-DC23F1A37F27}" destId="{057E371D-F326-0143-BE4B-FDF482014908}" srcOrd="2" destOrd="0" presId="urn:microsoft.com/office/officeart/2005/8/layout/chevron1"/>
    <dgm:cxn modelId="{4BAD42C6-83EB-C843-996D-1491772F4A1C}" type="presParOf" srcId="{057E371D-F326-0143-BE4B-FDF482014908}" destId="{E87AF69A-4398-5D40-AF26-71818F519ECF}" srcOrd="0" destOrd="0" presId="urn:microsoft.com/office/officeart/2005/8/layout/chevron1"/>
    <dgm:cxn modelId="{F3204DB8-C36C-F041-B76B-D4F633C77F6B}" type="presParOf" srcId="{057E371D-F326-0143-BE4B-FDF482014908}" destId="{365CB86C-90F9-7E46-85D1-439C5CD1AA1E}" srcOrd="1" destOrd="0" presId="urn:microsoft.com/office/officeart/2005/8/layout/chevron1"/>
    <dgm:cxn modelId="{F6438E10-DF84-2C44-922F-3ECAE1699C60}" type="presParOf" srcId="{837CBBE9-3A97-4F48-AC3B-DC23F1A37F27}" destId="{8204C8C1-E775-B541-B2B3-A119113E7489}" srcOrd="3" destOrd="0" presId="urn:microsoft.com/office/officeart/2005/8/layout/chevron1"/>
    <dgm:cxn modelId="{63143646-732D-3D45-9390-D9654700A558}" type="presParOf" srcId="{837CBBE9-3A97-4F48-AC3B-DC23F1A37F27}" destId="{D08039C6-AA36-F941-83DD-4FB99A26787D}" srcOrd="4" destOrd="0" presId="urn:microsoft.com/office/officeart/2005/8/layout/chevron1"/>
    <dgm:cxn modelId="{C07FADA6-AAC1-0842-B9BC-3D4EDFCDBCBA}" type="presParOf" srcId="{D08039C6-AA36-F941-83DD-4FB99A26787D}" destId="{0A4AF983-91B6-824D-9694-1BB6CBA2E457}" srcOrd="0" destOrd="0" presId="urn:microsoft.com/office/officeart/2005/8/layout/chevron1"/>
    <dgm:cxn modelId="{E1D50C40-4AA3-004C-AD4C-6B23D5DE308B}" type="presParOf" srcId="{D08039C6-AA36-F941-83DD-4FB99A26787D}" destId="{0ED7F6E6-3210-7343-B388-236395DB0459}" srcOrd="1" destOrd="0" presId="urn:microsoft.com/office/officeart/2005/8/layout/chevro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30CF0-99B0-3749-8F67-7E18EA26EA17}"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3B7F9FD6-E2CD-6A4F-95BF-458D443AFEA4}">
      <dgm:prSet phldrT="[Text]"/>
      <dgm:spPr>
        <a:effectLst>
          <a:outerShdw blurRad="50800" dist="38100" dir="2700000" algn="tl" rotWithShape="0">
            <a:prstClr val="black">
              <a:alpha val="40000"/>
            </a:prstClr>
          </a:outerShdw>
        </a:effectLst>
      </dgm:spPr>
      <dgm:t>
        <a:bodyPr/>
        <a:lstStyle/>
        <a:p>
          <a:pPr>
            <a:defRPr b="1"/>
          </a:pPr>
          <a:r>
            <a:rPr lang="en-US"/>
            <a:t>Threat</a:t>
          </a:r>
        </a:p>
      </dgm:t>
    </dgm:pt>
    <dgm:pt modelId="{EE3A43E4-13B2-9140-9DAA-8585299BC191}" type="parTrans" cxnId="{531F8DF8-D6BF-6748-B1DE-E64BD43D0D9D}">
      <dgm:prSet/>
      <dgm:spPr/>
      <dgm:t>
        <a:bodyPr/>
        <a:lstStyle/>
        <a:p>
          <a:endParaRPr lang="en-US"/>
        </a:p>
      </dgm:t>
    </dgm:pt>
    <dgm:pt modelId="{2E5B4CBE-65C9-8F41-AB28-5F7F73208162}" type="sibTrans" cxnId="{531F8DF8-D6BF-6748-B1DE-E64BD43D0D9D}">
      <dgm:prSet/>
      <dgm:spPr/>
      <dgm:t>
        <a:bodyPr/>
        <a:lstStyle/>
        <a:p>
          <a:endParaRPr lang="en-US"/>
        </a:p>
      </dgm:t>
    </dgm:pt>
    <dgm:pt modelId="{FDE78432-78D7-A740-80A2-B8BDBEA46E08}">
      <dgm:prSet phldrT="[Text]"/>
      <dgm:spPr/>
      <dgm:t>
        <a:bodyPr/>
        <a:lstStyle/>
        <a:p>
          <a:r>
            <a:rPr lang="en-US"/>
            <a:t>Intent</a:t>
          </a:r>
        </a:p>
      </dgm:t>
    </dgm:pt>
    <dgm:pt modelId="{475E56B3-AD87-CC47-8F2A-31D198C1DBD2}" type="parTrans" cxnId="{61B1AC80-D303-8947-934A-34E686CF0430}">
      <dgm:prSet/>
      <dgm:spPr/>
      <dgm:t>
        <a:bodyPr/>
        <a:lstStyle/>
        <a:p>
          <a:endParaRPr lang="en-US"/>
        </a:p>
      </dgm:t>
    </dgm:pt>
    <dgm:pt modelId="{E85F8220-9775-C840-9ABC-8C9BEFBD4510}" type="sibTrans" cxnId="{61B1AC80-D303-8947-934A-34E686CF0430}">
      <dgm:prSet/>
      <dgm:spPr/>
      <dgm:t>
        <a:bodyPr/>
        <a:lstStyle/>
        <a:p>
          <a:endParaRPr lang="en-US"/>
        </a:p>
      </dgm:t>
    </dgm:pt>
    <dgm:pt modelId="{1B3587E5-0142-484E-9B68-679B7388FC10}">
      <dgm:prSet phldrT="[Text]"/>
      <dgm:spPr/>
      <dgm:t>
        <a:bodyPr/>
        <a:lstStyle/>
        <a:p>
          <a:r>
            <a:rPr lang="en-US"/>
            <a:t>Capability</a:t>
          </a:r>
        </a:p>
      </dgm:t>
    </dgm:pt>
    <dgm:pt modelId="{9EB6CCBF-F094-4443-8B59-A0FC34ED63BC}" type="parTrans" cxnId="{B2A394C7-5383-7746-9832-57CE59ED2EA9}">
      <dgm:prSet/>
      <dgm:spPr/>
      <dgm:t>
        <a:bodyPr/>
        <a:lstStyle/>
        <a:p>
          <a:endParaRPr lang="en-US"/>
        </a:p>
      </dgm:t>
    </dgm:pt>
    <dgm:pt modelId="{843917BF-CD69-4844-AD69-F37A31846B08}" type="sibTrans" cxnId="{B2A394C7-5383-7746-9832-57CE59ED2EA9}">
      <dgm:prSet/>
      <dgm:spPr/>
      <dgm:t>
        <a:bodyPr/>
        <a:lstStyle/>
        <a:p>
          <a:endParaRPr lang="en-US"/>
        </a:p>
      </dgm:t>
    </dgm:pt>
    <dgm:pt modelId="{5D04BE27-A226-0940-86AB-557D6D20C1BA}">
      <dgm:prSet phldrT="[Text]"/>
      <dgm:spPr>
        <a:effectLst>
          <a:outerShdw blurRad="50800" dist="38100" dir="2700000" algn="tl" rotWithShape="0">
            <a:prstClr val="black">
              <a:alpha val="40000"/>
            </a:prstClr>
          </a:outerShdw>
        </a:effectLst>
      </dgm:spPr>
      <dgm:t>
        <a:bodyPr/>
        <a:lstStyle/>
        <a:p>
          <a:pPr>
            <a:defRPr b="1"/>
          </a:pPr>
          <a:r>
            <a:rPr lang="en-US"/>
            <a:t>Vulnerability</a:t>
          </a:r>
        </a:p>
      </dgm:t>
    </dgm:pt>
    <dgm:pt modelId="{0F0E7275-68B9-9D44-B395-B4B8E138B232}" type="parTrans" cxnId="{79E62EE4-804A-574B-ACC8-C07A850968F7}">
      <dgm:prSet/>
      <dgm:spPr/>
      <dgm:t>
        <a:bodyPr/>
        <a:lstStyle/>
        <a:p>
          <a:endParaRPr lang="en-US"/>
        </a:p>
      </dgm:t>
    </dgm:pt>
    <dgm:pt modelId="{63CF71D9-8DA5-434E-BAC3-97AB6CACDAF0}" type="sibTrans" cxnId="{79E62EE4-804A-574B-ACC8-C07A850968F7}">
      <dgm:prSet/>
      <dgm:spPr/>
      <dgm:t>
        <a:bodyPr/>
        <a:lstStyle/>
        <a:p>
          <a:endParaRPr lang="en-US"/>
        </a:p>
      </dgm:t>
    </dgm:pt>
    <dgm:pt modelId="{E72DDAD5-4431-2942-BA80-CCEFEF3597DE}">
      <dgm:prSet phldrT="[Text]"/>
      <dgm:spPr/>
      <dgm:t>
        <a:bodyPr/>
        <a:lstStyle/>
        <a:p>
          <a:r>
            <a:rPr lang="en-US"/>
            <a:t>Asset</a:t>
          </a:r>
        </a:p>
      </dgm:t>
    </dgm:pt>
    <dgm:pt modelId="{50980508-A0F1-0F41-A567-FAE6FF1D776A}" type="parTrans" cxnId="{F607FA99-1C40-EA4B-8A4F-471A6E204192}">
      <dgm:prSet/>
      <dgm:spPr/>
      <dgm:t>
        <a:bodyPr/>
        <a:lstStyle/>
        <a:p>
          <a:endParaRPr lang="en-US"/>
        </a:p>
      </dgm:t>
    </dgm:pt>
    <dgm:pt modelId="{61AA3D56-B3DA-904F-9F81-3999AB3C9F37}" type="sibTrans" cxnId="{F607FA99-1C40-EA4B-8A4F-471A6E204192}">
      <dgm:prSet/>
      <dgm:spPr/>
      <dgm:t>
        <a:bodyPr/>
        <a:lstStyle/>
        <a:p>
          <a:endParaRPr lang="en-US"/>
        </a:p>
      </dgm:t>
    </dgm:pt>
    <dgm:pt modelId="{33CD1552-FFDF-CB43-A19D-34E3F9004EE3}">
      <dgm:prSet phldrT="[Text]"/>
      <dgm:spPr/>
      <dgm:t>
        <a:bodyPr/>
        <a:lstStyle/>
        <a:p>
          <a:r>
            <a:rPr lang="en-US"/>
            <a:t>Exposure</a:t>
          </a:r>
        </a:p>
      </dgm:t>
    </dgm:pt>
    <dgm:pt modelId="{1E7B035C-9A68-0C4E-92E6-CA65A425282C}" type="parTrans" cxnId="{CA664F33-4D00-7B44-B1C3-1763AEE6049A}">
      <dgm:prSet/>
      <dgm:spPr/>
      <dgm:t>
        <a:bodyPr/>
        <a:lstStyle/>
        <a:p>
          <a:endParaRPr lang="en-US"/>
        </a:p>
      </dgm:t>
    </dgm:pt>
    <dgm:pt modelId="{08DFDFCC-E85B-C644-95E0-7D714890C5CC}" type="sibTrans" cxnId="{CA664F33-4D00-7B44-B1C3-1763AEE6049A}">
      <dgm:prSet/>
      <dgm:spPr/>
      <dgm:t>
        <a:bodyPr/>
        <a:lstStyle/>
        <a:p>
          <a:endParaRPr lang="en-US"/>
        </a:p>
      </dgm:t>
    </dgm:pt>
    <dgm:pt modelId="{97E15142-C6C4-C840-A2FF-F592B1157D8B}">
      <dgm:prSet phldrT="[Text]"/>
      <dgm:spPr>
        <a:effectLst>
          <a:outerShdw blurRad="50800" dist="38100" dir="2700000" algn="tl" rotWithShape="0">
            <a:prstClr val="black">
              <a:alpha val="40000"/>
            </a:prstClr>
          </a:outerShdw>
        </a:effectLst>
      </dgm:spPr>
      <dgm:t>
        <a:bodyPr/>
        <a:lstStyle/>
        <a:p>
          <a:pPr>
            <a:defRPr b="1"/>
          </a:pPr>
          <a:r>
            <a:rPr lang="en-US" dirty="0"/>
            <a:t>Criticality</a:t>
          </a:r>
        </a:p>
      </dgm:t>
    </dgm:pt>
    <dgm:pt modelId="{2F6999B2-70CC-AF49-BB79-4AFD013CD54A}" type="parTrans" cxnId="{817EE3CA-8E2C-294E-BD09-324DF9802CE1}">
      <dgm:prSet/>
      <dgm:spPr/>
      <dgm:t>
        <a:bodyPr/>
        <a:lstStyle/>
        <a:p>
          <a:endParaRPr lang="en-US"/>
        </a:p>
      </dgm:t>
    </dgm:pt>
    <dgm:pt modelId="{28377D28-5772-2A4C-89AB-E688C9A0F913}" type="sibTrans" cxnId="{817EE3CA-8E2C-294E-BD09-324DF9802CE1}">
      <dgm:prSet/>
      <dgm:spPr/>
      <dgm:t>
        <a:bodyPr/>
        <a:lstStyle/>
        <a:p>
          <a:endParaRPr lang="en-US"/>
        </a:p>
      </dgm:t>
    </dgm:pt>
    <dgm:pt modelId="{479ADB41-7042-D84B-9152-AE0E288D9364}">
      <dgm:prSet phldrT="[Text]"/>
      <dgm:spPr/>
      <dgm:t>
        <a:bodyPr/>
        <a:lstStyle/>
        <a:p>
          <a:r>
            <a:rPr lang="en-US" dirty="0"/>
            <a:t>Consequence</a:t>
          </a:r>
        </a:p>
      </dgm:t>
    </dgm:pt>
    <dgm:pt modelId="{F815E1C1-012B-2B43-996A-985D466FF6BD}" type="parTrans" cxnId="{5B8A84A8-7F9C-014C-BD0F-9AFF98C4EA14}">
      <dgm:prSet/>
      <dgm:spPr/>
      <dgm:t>
        <a:bodyPr/>
        <a:lstStyle/>
        <a:p>
          <a:endParaRPr lang="en-US"/>
        </a:p>
      </dgm:t>
    </dgm:pt>
    <dgm:pt modelId="{6D5CC71D-E4A0-8847-8E61-F7B27E68D14D}" type="sibTrans" cxnId="{5B8A84A8-7F9C-014C-BD0F-9AFF98C4EA14}">
      <dgm:prSet/>
      <dgm:spPr/>
      <dgm:t>
        <a:bodyPr/>
        <a:lstStyle/>
        <a:p>
          <a:endParaRPr lang="en-US"/>
        </a:p>
      </dgm:t>
    </dgm:pt>
    <dgm:pt modelId="{005B21DA-1EDA-C746-AF25-8AF3D5294D5A}">
      <dgm:prSet phldrT="[Text]"/>
      <dgm:spPr/>
      <dgm:t>
        <a:bodyPr/>
        <a:lstStyle/>
        <a:p>
          <a:r>
            <a:rPr lang="en-US"/>
            <a:t>Objectives</a:t>
          </a:r>
        </a:p>
      </dgm:t>
    </dgm:pt>
    <dgm:pt modelId="{F99B2720-78D5-6E49-9E1C-EAB5F6A0F37F}" type="parTrans" cxnId="{0059C6ED-4882-784C-BF24-5FE1B7E56AAA}">
      <dgm:prSet/>
      <dgm:spPr/>
      <dgm:t>
        <a:bodyPr/>
        <a:lstStyle/>
        <a:p>
          <a:endParaRPr lang="en-US"/>
        </a:p>
      </dgm:t>
    </dgm:pt>
    <dgm:pt modelId="{D0D18396-C5E9-5A41-BE7B-5B5E9104EB40}" type="sibTrans" cxnId="{0059C6ED-4882-784C-BF24-5FE1B7E56AAA}">
      <dgm:prSet/>
      <dgm:spPr/>
      <dgm:t>
        <a:bodyPr/>
        <a:lstStyle/>
        <a:p>
          <a:endParaRPr lang="en-US"/>
        </a:p>
      </dgm:t>
    </dgm:pt>
    <dgm:pt modelId="{837CBBE9-3A97-4F48-AC3B-DC23F1A37F27}" type="pres">
      <dgm:prSet presAssocID="{E6130CF0-99B0-3749-8F67-7E18EA26EA17}" presName="Name0" presStyleCnt="0">
        <dgm:presLayoutVars>
          <dgm:dir/>
          <dgm:animLvl val="lvl"/>
          <dgm:resizeHandles val="exact"/>
        </dgm:presLayoutVars>
      </dgm:prSet>
      <dgm:spPr/>
    </dgm:pt>
    <dgm:pt modelId="{2B545832-738D-7D45-815E-AB2407D21467}" type="pres">
      <dgm:prSet presAssocID="{3B7F9FD6-E2CD-6A4F-95BF-458D443AFEA4}" presName="composite" presStyleCnt="0"/>
      <dgm:spPr/>
    </dgm:pt>
    <dgm:pt modelId="{656992CF-C3CB-DB44-9655-754B2A072FDC}" type="pres">
      <dgm:prSet presAssocID="{3B7F9FD6-E2CD-6A4F-95BF-458D443AFEA4}" presName="parTx" presStyleLbl="node1" presStyleIdx="0" presStyleCnt="3">
        <dgm:presLayoutVars>
          <dgm:chMax val="0"/>
          <dgm:chPref val="0"/>
          <dgm:bulletEnabled val="1"/>
        </dgm:presLayoutVars>
      </dgm:prSet>
      <dgm:spPr/>
    </dgm:pt>
    <dgm:pt modelId="{EF0F583F-D748-1B48-BF53-4B04973686B0}" type="pres">
      <dgm:prSet presAssocID="{3B7F9FD6-E2CD-6A4F-95BF-458D443AFEA4}" presName="desTx" presStyleLbl="revTx" presStyleIdx="0" presStyleCnt="3">
        <dgm:presLayoutVars>
          <dgm:bulletEnabled val="1"/>
        </dgm:presLayoutVars>
      </dgm:prSet>
      <dgm:spPr/>
    </dgm:pt>
    <dgm:pt modelId="{2BF9939E-7DB9-7047-960D-E9356B3D5D31}" type="pres">
      <dgm:prSet presAssocID="{2E5B4CBE-65C9-8F41-AB28-5F7F73208162}" presName="space" presStyleCnt="0"/>
      <dgm:spPr/>
    </dgm:pt>
    <dgm:pt modelId="{057E371D-F326-0143-BE4B-FDF482014908}" type="pres">
      <dgm:prSet presAssocID="{5D04BE27-A226-0940-86AB-557D6D20C1BA}" presName="composite" presStyleCnt="0"/>
      <dgm:spPr/>
    </dgm:pt>
    <dgm:pt modelId="{E87AF69A-4398-5D40-AF26-71818F519ECF}" type="pres">
      <dgm:prSet presAssocID="{5D04BE27-A226-0940-86AB-557D6D20C1BA}" presName="parTx" presStyleLbl="node1" presStyleIdx="1" presStyleCnt="3">
        <dgm:presLayoutVars>
          <dgm:chMax val="0"/>
          <dgm:chPref val="0"/>
          <dgm:bulletEnabled val="1"/>
        </dgm:presLayoutVars>
      </dgm:prSet>
      <dgm:spPr/>
    </dgm:pt>
    <dgm:pt modelId="{365CB86C-90F9-7E46-85D1-439C5CD1AA1E}" type="pres">
      <dgm:prSet presAssocID="{5D04BE27-A226-0940-86AB-557D6D20C1BA}" presName="desTx" presStyleLbl="revTx" presStyleIdx="1" presStyleCnt="3">
        <dgm:presLayoutVars>
          <dgm:bulletEnabled val="1"/>
        </dgm:presLayoutVars>
      </dgm:prSet>
      <dgm:spPr/>
    </dgm:pt>
    <dgm:pt modelId="{8204C8C1-E775-B541-B2B3-A119113E7489}" type="pres">
      <dgm:prSet presAssocID="{63CF71D9-8DA5-434E-BAC3-97AB6CACDAF0}" presName="space" presStyleCnt="0"/>
      <dgm:spPr/>
    </dgm:pt>
    <dgm:pt modelId="{D08039C6-AA36-F941-83DD-4FB99A26787D}" type="pres">
      <dgm:prSet presAssocID="{97E15142-C6C4-C840-A2FF-F592B1157D8B}" presName="composite" presStyleCnt="0"/>
      <dgm:spPr/>
    </dgm:pt>
    <dgm:pt modelId="{0A4AF983-91B6-824D-9694-1BB6CBA2E457}" type="pres">
      <dgm:prSet presAssocID="{97E15142-C6C4-C840-A2FF-F592B1157D8B}" presName="parTx" presStyleLbl="node1" presStyleIdx="2" presStyleCnt="3">
        <dgm:presLayoutVars>
          <dgm:chMax val="0"/>
          <dgm:chPref val="0"/>
          <dgm:bulletEnabled val="1"/>
        </dgm:presLayoutVars>
      </dgm:prSet>
      <dgm:spPr/>
    </dgm:pt>
    <dgm:pt modelId="{0ED7F6E6-3210-7343-B388-236395DB0459}" type="pres">
      <dgm:prSet presAssocID="{97E15142-C6C4-C840-A2FF-F592B1157D8B}" presName="desTx" presStyleLbl="revTx" presStyleIdx="2" presStyleCnt="3">
        <dgm:presLayoutVars>
          <dgm:bulletEnabled val="1"/>
        </dgm:presLayoutVars>
      </dgm:prSet>
      <dgm:spPr/>
    </dgm:pt>
  </dgm:ptLst>
  <dgm:cxnLst>
    <dgm:cxn modelId="{98A21226-BFD4-CE4F-8CF9-207013972F5F}" type="presOf" srcId="{005B21DA-1EDA-C746-AF25-8AF3D5294D5A}" destId="{0ED7F6E6-3210-7343-B388-236395DB0459}" srcOrd="0" destOrd="1" presId="urn:microsoft.com/office/officeart/2005/8/layout/chevron1"/>
    <dgm:cxn modelId="{CA664F33-4D00-7B44-B1C3-1763AEE6049A}" srcId="{5D04BE27-A226-0940-86AB-557D6D20C1BA}" destId="{33CD1552-FFDF-CB43-A19D-34E3F9004EE3}" srcOrd="1" destOrd="0" parTransId="{1E7B035C-9A68-0C4E-92E6-CA65A425282C}" sibTransId="{08DFDFCC-E85B-C644-95E0-7D714890C5CC}"/>
    <dgm:cxn modelId="{89F64B37-3103-B742-B6A5-FE7D69F38D41}" type="presOf" srcId="{33CD1552-FFDF-CB43-A19D-34E3F9004EE3}" destId="{365CB86C-90F9-7E46-85D1-439C5CD1AA1E}" srcOrd="0" destOrd="1" presId="urn:microsoft.com/office/officeart/2005/8/layout/chevron1"/>
    <dgm:cxn modelId="{96741543-7240-CD43-984F-83CD0A45703F}" type="presOf" srcId="{3B7F9FD6-E2CD-6A4F-95BF-458D443AFEA4}" destId="{656992CF-C3CB-DB44-9655-754B2A072FDC}" srcOrd="0" destOrd="0" presId="urn:microsoft.com/office/officeart/2005/8/layout/chevron1"/>
    <dgm:cxn modelId="{13831643-F1B1-674F-9E4B-E8FD39C99C1C}" type="presOf" srcId="{1B3587E5-0142-484E-9B68-679B7388FC10}" destId="{EF0F583F-D748-1B48-BF53-4B04973686B0}" srcOrd="0" destOrd="1" presId="urn:microsoft.com/office/officeart/2005/8/layout/chevron1"/>
    <dgm:cxn modelId="{6172207A-E248-2949-A9B4-010CE9A4C7EC}" type="presOf" srcId="{FDE78432-78D7-A740-80A2-B8BDBEA46E08}" destId="{EF0F583F-D748-1B48-BF53-4B04973686B0}" srcOrd="0" destOrd="0" presId="urn:microsoft.com/office/officeart/2005/8/layout/chevron1"/>
    <dgm:cxn modelId="{706EDA7A-4FA3-4E44-9A28-1C7B2F475D2F}" type="presOf" srcId="{5D04BE27-A226-0940-86AB-557D6D20C1BA}" destId="{E87AF69A-4398-5D40-AF26-71818F519ECF}" srcOrd="0" destOrd="0" presId="urn:microsoft.com/office/officeart/2005/8/layout/chevron1"/>
    <dgm:cxn modelId="{04111D7D-6E0A-CB42-AEF4-9859DA0AE56F}" type="presOf" srcId="{479ADB41-7042-D84B-9152-AE0E288D9364}" destId="{0ED7F6E6-3210-7343-B388-236395DB0459}" srcOrd="0" destOrd="0" presId="urn:microsoft.com/office/officeart/2005/8/layout/chevron1"/>
    <dgm:cxn modelId="{61B1AC80-D303-8947-934A-34E686CF0430}" srcId="{3B7F9FD6-E2CD-6A4F-95BF-458D443AFEA4}" destId="{FDE78432-78D7-A740-80A2-B8BDBEA46E08}" srcOrd="0" destOrd="0" parTransId="{475E56B3-AD87-CC47-8F2A-31D198C1DBD2}" sibTransId="{E85F8220-9775-C840-9ABC-8C9BEFBD4510}"/>
    <dgm:cxn modelId="{F607FA99-1C40-EA4B-8A4F-471A6E204192}" srcId="{5D04BE27-A226-0940-86AB-557D6D20C1BA}" destId="{E72DDAD5-4431-2942-BA80-CCEFEF3597DE}" srcOrd="0" destOrd="0" parTransId="{50980508-A0F1-0F41-A567-FAE6FF1D776A}" sibTransId="{61AA3D56-B3DA-904F-9F81-3999AB3C9F37}"/>
    <dgm:cxn modelId="{5B8A84A8-7F9C-014C-BD0F-9AFF98C4EA14}" srcId="{97E15142-C6C4-C840-A2FF-F592B1157D8B}" destId="{479ADB41-7042-D84B-9152-AE0E288D9364}" srcOrd="0" destOrd="0" parTransId="{F815E1C1-012B-2B43-996A-985D466FF6BD}" sibTransId="{6D5CC71D-E4A0-8847-8E61-F7B27E68D14D}"/>
    <dgm:cxn modelId="{B07FACA9-1F5E-8641-B70B-08347D50F28A}" type="presOf" srcId="{97E15142-C6C4-C840-A2FF-F592B1157D8B}" destId="{0A4AF983-91B6-824D-9694-1BB6CBA2E457}" srcOrd="0" destOrd="0" presId="urn:microsoft.com/office/officeart/2005/8/layout/chevron1"/>
    <dgm:cxn modelId="{B2A394C7-5383-7746-9832-57CE59ED2EA9}" srcId="{3B7F9FD6-E2CD-6A4F-95BF-458D443AFEA4}" destId="{1B3587E5-0142-484E-9B68-679B7388FC10}" srcOrd="1" destOrd="0" parTransId="{9EB6CCBF-F094-4443-8B59-A0FC34ED63BC}" sibTransId="{843917BF-CD69-4844-AD69-F37A31846B08}"/>
    <dgm:cxn modelId="{817EE3CA-8E2C-294E-BD09-324DF9802CE1}" srcId="{E6130CF0-99B0-3749-8F67-7E18EA26EA17}" destId="{97E15142-C6C4-C840-A2FF-F592B1157D8B}" srcOrd="2" destOrd="0" parTransId="{2F6999B2-70CC-AF49-BB79-4AFD013CD54A}" sibTransId="{28377D28-5772-2A4C-89AB-E688C9A0F913}"/>
    <dgm:cxn modelId="{5B2C16D0-7FCE-0547-B9A4-5A3BF9CE740B}" type="presOf" srcId="{E6130CF0-99B0-3749-8F67-7E18EA26EA17}" destId="{837CBBE9-3A97-4F48-AC3B-DC23F1A37F27}" srcOrd="0" destOrd="0" presId="urn:microsoft.com/office/officeart/2005/8/layout/chevron1"/>
    <dgm:cxn modelId="{79E62EE4-804A-574B-ACC8-C07A850968F7}" srcId="{E6130CF0-99B0-3749-8F67-7E18EA26EA17}" destId="{5D04BE27-A226-0940-86AB-557D6D20C1BA}" srcOrd="1" destOrd="0" parTransId="{0F0E7275-68B9-9D44-B395-B4B8E138B232}" sibTransId="{63CF71D9-8DA5-434E-BAC3-97AB6CACDAF0}"/>
    <dgm:cxn modelId="{0059C6ED-4882-784C-BF24-5FE1B7E56AAA}" srcId="{97E15142-C6C4-C840-A2FF-F592B1157D8B}" destId="{005B21DA-1EDA-C746-AF25-8AF3D5294D5A}" srcOrd="1" destOrd="0" parTransId="{F99B2720-78D5-6E49-9E1C-EAB5F6A0F37F}" sibTransId="{D0D18396-C5E9-5A41-BE7B-5B5E9104EB40}"/>
    <dgm:cxn modelId="{AC8B01F0-DA7C-8F40-A9AE-7FB880EF95B8}" type="presOf" srcId="{E72DDAD5-4431-2942-BA80-CCEFEF3597DE}" destId="{365CB86C-90F9-7E46-85D1-439C5CD1AA1E}" srcOrd="0" destOrd="0" presId="urn:microsoft.com/office/officeart/2005/8/layout/chevron1"/>
    <dgm:cxn modelId="{531F8DF8-D6BF-6748-B1DE-E64BD43D0D9D}" srcId="{E6130CF0-99B0-3749-8F67-7E18EA26EA17}" destId="{3B7F9FD6-E2CD-6A4F-95BF-458D443AFEA4}" srcOrd="0" destOrd="0" parTransId="{EE3A43E4-13B2-9140-9DAA-8585299BC191}" sibTransId="{2E5B4CBE-65C9-8F41-AB28-5F7F73208162}"/>
    <dgm:cxn modelId="{21BB3756-43E1-934F-9255-9799830DFB35}" type="presParOf" srcId="{837CBBE9-3A97-4F48-AC3B-DC23F1A37F27}" destId="{2B545832-738D-7D45-815E-AB2407D21467}" srcOrd="0" destOrd="0" presId="urn:microsoft.com/office/officeart/2005/8/layout/chevron1"/>
    <dgm:cxn modelId="{870896CC-DEAE-F942-A4E7-665E54E20E36}" type="presParOf" srcId="{2B545832-738D-7D45-815E-AB2407D21467}" destId="{656992CF-C3CB-DB44-9655-754B2A072FDC}" srcOrd="0" destOrd="0" presId="urn:microsoft.com/office/officeart/2005/8/layout/chevron1"/>
    <dgm:cxn modelId="{04EB5886-8971-3A4F-9D76-2DC720AC753C}" type="presParOf" srcId="{2B545832-738D-7D45-815E-AB2407D21467}" destId="{EF0F583F-D748-1B48-BF53-4B04973686B0}" srcOrd="1" destOrd="0" presId="urn:microsoft.com/office/officeart/2005/8/layout/chevron1"/>
    <dgm:cxn modelId="{1FA2624B-0509-7744-B790-F9F1027C40AA}" type="presParOf" srcId="{837CBBE9-3A97-4F48-AC3B-DC23F1A37F27}" destId="{2BF9939E-7DB9-7047-960D-E9356B3D5D31}" srcOrd="1" destOrd="0" presId="urn:microsoft.com/office/officeart/2005/8/layout/chevron1"/>
    <dgm:cxn modelId="{2FAD9D39-E005-ED46-B1AE-A2E30A62EFF6}" type="presParOf" srcId="{837CBBE9-3A97-4F48-AC3B-DC23F1A37F27}" destId="{057E371D-F326-0143-BE4B-FDF482014908}" srcOrd="2" destOrd="0" presId="urn:microsoft.com/office/officeart/2005/8/layout/chevron1"/>
    <dgm:cxn modelId="{4BAD42C6-83EB-C843-996D-1491772F4A1C}" type="presParOf" srcId="{057E371D-F326-0143-BE4B-FDF482014908}" destId="{E87AF69A-4398-5D40-AF26-71818F519ECF}" srcOrd="0" destOrd="0" presId="urn:microsoft.com/office/officeart/2005/8/layout/chevron1"/>
    <dgm:cxn modelId="{F3204DB8-C36C-F041-B76B-D4F633C77F6B}" type="presParOf" srcId="{057E371D-F326-0143-BE4B-FDF482014908}" destId="{365CB86C-90F9-7E46-85D1-439C5CD1AA1E}" srcOrd="1" destOrd="0" presId="urn:microsoft.com/office/officeart/2005/8/layout/chevron1"/>
    <dgm:cxn modelId="{F6438E10-DF84-2C44-922F-3ECAE1699C60}" type="presParOf" srcId="{837CBBE9-3A97-4F48-AC3B-DC23F1A37F27}" destId="{8204C8C1-E775-B541-B2B3-A119113E7489}" srcOrd="3" destOrd="0" presId="urn:microsoft.com/office/officeart/2005/8/layout/chevron1"/>
    <dgm:cxn modelId="{63143646-732D-3D45-9390-D9654700A558}" type="presParOf" srcId="{837CBBE9-3A97-4F48-AC3B-DC23F1A37F27}" destId="{D08039C6-AA36-F941-83DD-4FB99A26787D}" srcOrd="4" destOrd="0" presId="urn:microsoft.com/office/officeart/2005/8/layout/chevron1"/>
    <dgm:cxn modelId="{C07FADA6-AAC1-0842-B9BC-3D4EDFCDBCBA}" type="presParOf" srcId="{D08039C6-AA36-F941-83DD-4FB99A26787D}" destId="{0A4AF983-91B6-824D-9694-1BB6CBA2E457}" srcOrd="0" destOrd="0" presId="urn:microsoft.com/office/officeart/2005/8/layout/chevron1"/>
    <dgm:cxn modelId="{E1D50C40-4AA3-004C-AD4C-6B23D5DE308B}" type="presParOf" srcId="{D08039C6-AA36-F941-83DD-4FB99A26787D}" destId="{0ED7F6E6-3210-7343-B388-236395DB0459}" srcOrd="1" destOrd="0" presId="urn:microsoft.com/office/officeart/2005/8/layout/chevron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01CA01-CEBB-4003-BBAF-1A94908BFF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923FC8-26D4-4B0B-89B8-3C077B2269C8}">
      <dgm:prSet/>
      <dgm:spPr/>
      <dgm:t>
        <a:bodyPr/>
        <a:lstStyle/>
        <a:p>
          <a:r>
            <a:rPr lang="en-US"/>
            <a:t>A guidance sheet to documenting vulnerabilities and controls</a:t>
          </a:r>
        </a:p>
      </dgm:t>
    </dgm:pt>
    <dgm:pt modelId="{92283757-10F4-4C00-B9F5-07531CD93D6E}" type="parTrans" cxnId="{2845D31A-AE20-40EF-A39F-BAAEDF8D6A53}">
      <dgm:prSet/>
      <dgm:spPr/>
      <dgm:t>
        <a:bodyPr/>
        <a:lstStyle/>
        <a:p>
          <a:endParaRPr lang="en-US"/>
        </a:p>
      </dgm:t>
    </dgm:pt>
    <dgm:pt modelId="{B4B45C0B-776B-4DEA-AE2E-91545529E889}" type="sibTrans" cxnId="{2845D31A-AE20-40EF-A39F-BAAEDF8D6A53}">
      <dgm:prSet/>
      <dgm:spPr/>
      <dgm:t>
        <a:bodyPr/>
        <a:lstStyle/>
        <a:p>
          <a:endParaRPr lang="en-US"/>
        </a:p>
      </dgm:t>
    </dgm:pt>
    <dgm:pt modelId="{64AC0877-F7DA-42C5-A615-EB479151A60D}">
      <dgm:prSet/>
      <dgm:spPr/>
      <dgm:t>
        <a:bodyPr/>
        <a:lstStyle/>
        <a:p>
          <a:r>
            <a:rPr lang="en-US"/>
            <a:t>Copy of this presentation</a:t>
          </a:r>
        </a:p>
      </dgm:t>
    </dgm:pt>
    <dgm:pt modelId="{87AACC90-C242-4AFE-9511-E2A8AB574EAA}" type="parTrans" cxnId="{766BDE9E-A790-42DE-94AF-147149EE92F8}">
      <dgm:prSet/>
      <dgm:spPr/>
      <dgm:t>
        <a:bodyPr/>
        <a:lstStyle/>
        <a:p>
          <a:endParaRPr lang="en-US"/>
        </a:p>
      </dgm:t>
    </dgm:pt>
    <dgm:pt modelId="{FB23B7CF-17A7-4910-95F3-C6C07524F12C}" type="sibTrans" cxnId="{766BDE9E-A790-42DE-94AF-147149EE92F8}">
      <dgm:prSet/>
      <dgm:spPr/>
      <dgm:t>
        <a:bodyPr/>
        <a:lstStyle/>
        <a:p>
          <a:endParaRPr lang="en-US"/>
        </a:p>
      </dgm:t>
    </dgm:pt>
    <dgm:pt modelId="{C5837285-A621-408C-8C50-B8F7DD6122AE}">
      <dgm:prSet/>
      <dgm:spPr/>
      <dgm:t>
        <a:bodyPr/>
        <a:lstStyle/>
        <a:p>
          <a:r>
            <a:rPr lang="en-US" dirty="0"/>
            <a:t>Free PDF copy of SRMAM</a:t>
          </a:r>
        </a:p>
      </dgm:t>
    </dgm:pt>
    <dgm:pt modelId="{9AF0BF42-01B4-414E-94E6-4E5B96A233C0}" type="parTrans" cxnId="{E137F097-7F14-4F69-9331-3D69B90C3400}">
      <dgm:prSet/>
      <dgm:spPr/>
      <dgm:t>
        <a:bodyPr/>
        <a:lstStyle/>
        <a:p>
          <a:endParaRPr lang="en-US"/>
        </a:p>
      </dgm:t>
    </dgm:pt>
    <dgm:pt modelId="{6EAB25E4-78E0-4C74-A3E4-AF29C4651E66}" type="sibTrans" cxnId="{E137F097-7F14-4F69-9331-3D69B90C3400}">
      <dgm:prSet/>
      <dgm:spPr/>
      <dgm:t>
        <a:bodyPr/>
        <a:lstStyle/>
        <a:p>
          <a:endParaRPr lang="en-US"/>
        </a:p>
      </dgm:t>
    </dgm:pt>
    <dgm:pt modelId="{A0DB9EF7-3915-42F6-8B14-BACBFC78C04F}">
      <dgm:prSet/>
      <dgm:spPr/>
      <dgm:t>
        <a:bodyPr/>
        <a:lstStyle/>
        <a:p>
          <a:r>
            <a:rPr lang="en-US" dirty="0"/>
            <a:t>Free subscription to SECTARA</a:t>
          </a:r>
        </a:p>
      </dgm:t>
    </dgm:pt>
    <dgm:pt modelId="{22DE2FA0-8E73-4E0A-83A8-270F42E20467}" type="parTrans" cxnId="{B85120B3-4317-4292-896D-CCAA99068515}">
      <dgm:prSet/>
      <dgm:spPr/>
      <dgm:t>
        <a:bodyPr/>
        <a:lstStyle/>
        <a:p>
          <a:endParaRPr lang="en-US"/>
        </a:p>
      </dgm:t>
    </dgm:pt>
    <dgm:pt modelId="{3D78C3BC-4325-4739-9AF6-BEAC709913ED}" type="sibTrans" cxnId="{B85120B3-4317-4292-896D-CCAA99068515}">
      <dgm:prSet/>
      <dgm:spPr/>
      <dgm:t>
        <a:bodyPr/>
        <a:lstStyle/>
        <a:p>
          <a:endParaRPr lang="en-US"/>
        </a:p>
      </dgm:t>
    </dgm:pt>
    <dgm:pt modelId="{751B9E79-6534-420C-864C-F2881EDCE1F6}" type="pres">
      <dgm:prSet presAssocID="{C601CA01-CEBB-4003-BBAF-1A94908BFF53}" presName="root" presStyleCnt="0">
        <dgm:presLayoutVars>
          <dgm:dir/>
          <dgm:resizeHandles val="exact"/>
        </dgm:presLayoutVars>
      </dgm:prSet>
      <dgm:spPr/>
    </dgm:pt>
    <dgm:pt modelId="{37AFA55D-10F5-48E2-A4EA-65720C36BAFD}" type="pres">
      <dgm:prSet presAssocID="{1A923FC8-26D4-4B0B-89B8-3C077B2269C8}" presName="compNode" presStyleCnt="0"/>
      <dgm:spPr/>
    </dgm:pt>
    <dgm:pt modelId="{387BA258-410D-4B02-A2D8-EF357281B11B}" type="pres">
      <dgm:prSet presAssocID="{1A923FC8-26D4-4B0B-89B8-3C077B2269C8}" presName="bgRect" presStyleLbl="bgShp" presStyleIdx="0" presStyleCnt="4"/>
      <dgm:spPr/>
    </dgm:pt>
    <dgm:pt modelId="{9D59E0C5-8B03-4BA0-840F-5A7A6C73AC50}" type="pres">
      <dgm:prSet presAssocID="{1A923FC8-26D4-4B0B-89B8-3C077B2269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C6992BC-7270-44DB-809E-9395E92CCB85}" type="pres">
      <dgm:prSet presAssocID="{1A923FC8-26D4-4B0B-89B8-3C077B2269C8}" presName="spaceRect" presStyleCnt="0"/>
      <dgm:spPr/>
    </dgm:pt>
    <dgm:pt modelId="{0721E533-3E41-43DF-8186-F6C61256F05E}" type="pres">
      <dgm:prSet presAssocID="{1A923FC8-26D4-4B0B-89B8-3C077B2269C8}" presName="parTx" presStyleLbl="revTx" presStyleIdx="0" presStyleCnt="4">
        <dgm:presLayoutVars>
          <dgm:chMax val="0"/>
          <dgm:chPref val="0"/>
        </dgm:presLayoutVars>
      </dgm:prSet>
      <dgm:spPr/>
    </dgm:pt>
    <dgm:pt modelId="{6625183F-984D-4A7E-86BE-20EF590AFBC2}" type="pres">
      <dgm:prSet presAssocID="{B4B45C0B-776B-4DEA-AE2E-91545529E889}" presName="sibTrans" presStyleCnt="0"/>
      <dgm:spPr/>
    </dgm:pt>
    <dgm:pt modelId="{F4131A77-E855-4148-9B21-6A05F9034D4E}" type="pres">
      <dgm:prSet presAssocID="{64AC0877-F7DA-42C5-A615-EB479151A60D}" presName="compNode" presStyleCnt="0"/>
      <dgm:spPr/>
    </dgm:pt>
    <dgm:pt modelId="{134CEB6C-2E0E-4357-8CEB-1072AC25AFBC}" type="pres">
      <dgm:prSet presAssocID="{64AC0877-F7DA-42C5-A615-EB479151A60D}" presName="bgRect" presStyleLbl="bgShp" presStyleIdx="1" presStyleCnt="4"/>
      <dgm:spPr/>
    </dgm:pt>
    <dgm:pt modelId="{CCE80FFE-8D09-4D0C-8AAA-0F0AE696DE6C}" type="pres">
      <dgm:prSet presAssocID="{64AC0877-F7DA-42C5-A615-EB479151A6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inter"/>
        </a:ext>
      </dgm:extLst>
    </dgm:pt>
    <dgm:pt modelId="{9AB13C3E-1A9E-4185-86AE-73C15D6D65FE}" type="pres">
      <dgm:prSet presAssocID="{64AC0877-F7DA-42C5-A615-EB479151A60D}" presName="spaceRect" presStyleCnt="0"/>
      <dgm:spPr/>
    </dgm:pt>
    <dgm:pt modelId="{F1A7E913-A2EE-4ACC-AF10-E756A4EECCB0}" type="pres">
      <dgm:prSet presAssocID="{64AC0877-F7DA-42C5-A615-EB479151A60D}" presName="parTx" presStyleLbl="revTx" presStyleIdx="1" presStyleCnt="4">
        <dgm:presLayoutVars>
          <dgm:chMax val="0"/>
          <dgm:chPref val="0"/>
        </dgm:presLayoutVars>
      </dgm:prSet>
      <dgm:spPr/>
    </dgm:pt>
    <dgm:pt modelId="{F787BF07-41D6-4143-9FB1-481937CE2794}" type="pres">
      <dgm:prSet presAssocID="{FB23B7CF-17A7-4910-95F3-C6C07524F12C}" presName="sibTrans" presStyleCnt="0"/>
      <dgm:spPr/>
    </dgm:pt>
    <dgm:pt modelId="{8A319623-DD9F-4463-AA1B-D171F763F261}" type="pres">
      <dgm:prSet presAssocID="{C5837285-A621-408C-8C50-B8F7DD6122AE}" presName="compNode" presStyleCnt="0"/>
      <dgm:spPr/>
    </dgm:pt>
    <dgm:pt modelId="{F50B097D-1035-4042-81BB-E9022B444DC4}" type="pres">
      <dgm:prSet presAssocID="{C5837285-A621-408C-8C50-B8F7DD6122AE}" presName="bgRect" presStyleLbl="bgShp" presStyleIdx="2" presStyleCnt="4"/>
      <dgm:spPr/>
    </dgm:pt>
    <dgm:pt modelId="{CE375B22-4351-4440-AD72-0F96D2EFA5EB}" type="pres">
      <dgm:prSet presAssocID="{C5837285-A621-408C-8C50-B8F7DD6122A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CB5959DE-0EDB-41E3-B791-D53EACF034DA}" type="pres">
      <dgm:prSet presAssocID="{C5837285-A621-408C-8C50-B8F7DD6122AE}" presName="spaceRect" presStyleCnt="0"/>
      <dgm:spPr/>
    </dgm:pt>
    <dgm:pt modelId="{78B97B54-71C3-416D-AC37-BBCABB88D497}" type="pres">
      <dgm:prSet presAssocID="{C5837285-A621-408C-8C50-B8F7DD6122AE}" presName="parTx" presStyleLbl="revTx" presStyleIdx="2" presStyleCnt="4">
        <dgm:presLayoutVars>
          <dgm:chMax val="0"/>
          <dgm:chPref val="0"/>
        </dgm:presLayoutVars>
      </dgm:prSet>
      <dgm:spPr/>
    </dgm:pt>
    <dgm:pt modelId="{2CAC05BF-57A5-4CF2-B21D-CF2D353BDD3E}" type="pres">
      <dgm:prSet presAssocID="{6EAB25E4-78E0-4C74-A3E4-AF29C4651E66}" presName="sibTrans" presStyleCnt="0"/>
      <dgm:spPr/>
    </dgm:pt>
    <dgm:pt modelId="{1B878F85-2D46-49DB-BD65-C16E9CEAD8C1}" type="pres">
      <dgm:prSet presAssocID="{A0DB9EF7-3915-42F6-8B14-BACBFC78C04F}" presName="compNode" presStyleCnt="0"/>
      <dgm:spPr/>
    </dgm:pt>
    <dgm:pt modelId="{9A6CD195-E03C-444B-AC00-3A77970E0DEC}" type="pres">
      <dgm:prSet presAssocID="{A0DB9EF7-3915-42F6-8B14-BACBFC78C04F}" presName="bgRect" presStyleLbl="bgShp" presStyleIdx="3" presStyleCnt="4"/>
      <dgm:spPr/>
    </dgm:pt>
    <dgm:pt modelId="{5ECBE20D-9B73-4C6B-B7A9-880D7CDD3324}" type="pres">
      <dgm:prSet presAssocID="{A0DB9EF7-3915-42F6-8B14-BACBFC78C0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20275F61-EF7E-4D2E-816C-5304092CD0FE}" type="pres">
      <dgm:prSet presAssocID="{A0DB9EF7-3915-42F6-8B14-BACBFC78C04F}" presName="spaceRect" presStyleCnt="0"/>
      <dgm:spPr/>
    </dgm:pt>
    <dgm:pt modelId="{C2EE8EDD-90B4-4BB1-954C-385C3E9F6B56}" type="pres">
      <dgm:prSet presAssocID="{A0DB9EF7-3915-42F6-8B14-BACBFC78C04F}" presName="parTx" presStyleLbl="revTx" presStyleIdx="3" presStyleCnt="4">
        <dgm:presLayoutVars>
          <dgm:chMax val="0"/>
          <dgm:chPref val="0"/>
        </dgm:presLayoutVars>
      </dgm:prSet>
      <dgm:spPr/>
    </dgm:pt>
  </dgm:ptLst>
  <dgm:cxnLst>
    <dgm:cxn modelId="{2845D31A-AE20-40EF-A39F-BAAEDF8D6A53}" srcId="{C601CA01-CEBB-4003-BBAF-1A94908BFF53}" destId="{1A923FC8-26D4-4B0B-89B8-3C077B2269C8}" srcOrd="0" destOrd="0" parTransId="{92283757-10F4-4C00-B9F5-07531CD93D6E}" sibTransId="{B4B45C0B-776B-4DEA-AE2E-91545529E889}"/>
    <dgm:cxn modelId="{0DA5E658-14F4-4653-B9DA-F5014F65C751}" type="presOf" srcId="{64AC0877-F7DA-42C5-A615-EB479151A60D}" destId="{F1A7E913-A2EE-4ACC-AF10-E756A4EECCB0}" srcOrd="0" destOrd="0" presId="urn:microsoft.com/office/officeart/2018/2/layout/IconVerticalSolidList"/>
    <dgm:cxn modelId="{E137F097-7F14-4F69-9331-3D69B90C3400}" srcId="{C601CA01-CEBB-4003-BBAF-1A94908BFF53}" destId="{C5837285-A621-408C-8C50-B8F7DD6122AE}" srcOrd="2" destOrd="0" parTransId="{9AF0BF42-01B4-414E-94E6-4E5B96A233C0}" sibTransId="{6EAB25E4-78E0-4C74-A3E4-AF29C4651E66}"/>
    <dgm:cxn modelId="{4C41349A-18E5-4544-8C0D-5A64EB14AC1C}" type="presOf" srcId="{C601CA01-CEBB-4003-BBAF-1A94908BFF53}" destId="{751B9E79-6534-420C-864C-F2881EDCE1F6}" srcOrd="0" destOrd="0" presId="urn:microsoft.com/office/officeart/2018/2/layout/IconVerticalSolidList"/>
    <dgm:cxn modelId="{EEB0AB9B-D3F1-495E-A265-83589792915A}" type="presOf" srcId="{1A923FC8-26D4-4B0B-89B8-3C077B2269C8}" destId="{0721E533-3E41-43DF-8186-F6C61256F05E}" srcOrd="0" destOrd="0" presId="urn:microsoft.com/office/officeart/2018/2/layout/IconVerticalSolidList"/>
    <dgm:cxn modelId="{766BDE9E-A790-42DE-94AF-147149EE92F8}" srcId="{C601CA01-CEBB-4003-BBAF-1A94908BFF53}" destId="{64AC0877-F7DA-42C5-A615-EB479151A60D}" srcOrd="1" destOrd="0" parTransId="{87AACC90-C242-4AFE-9511-E2A8AB574EAA}" sibTransId="{FB23B7CF-17A7-4910-95F3-C6C07524F12C}"/>
    <dgm:cxn modelId="{B85120B3-4317-4292-896D-CCAA99068515}" srcId="{C601CA01-CEBB-4003-BBAF-1A94908BFF53}" destId="{A0DB9EF7-3915-42F6-8B14-BACBFC78C04F}" srcOrd="3" destOrd="0" parTransId="{22DE2FA0-8E73-4E0A-83A8-270F42E20467}" sibTransId="{3D78C3BC-4325-4739-9AF6-BEAC709913ED}"/>
    <dgm:cxn modelId="{1ABDE9D0-CAC7-4DDC-A765-CE9F11A30501}" type="presOf" srcId="{A0DB9EF7-3915-42F6-8B14-BACBFC78C04F}" destId="{C2EE8EDD-90B4-4BB1-954C-385C3E9F6B56}" srcOrd="0" destOrd="0" presId="urn:microsoft.com/office/officeart/2018/2/layout/IconVerticalSolidList"/>
    <dgm:cxn modelId="{C2EB36EB-8352-4716-ABD9-68DC6E4679A7}" type="presOf" srcId="{C5837285-A621-408C-8C50-B8F7DD6122AE}" destId="{78B97B54-71C3-416D-AC37-BBCABB88D497}" srcOrd="0" destOrd="0" presId="urn:microsoft.com/office/officeart/2018/2/layout/IconVerticalSolidList"/>
    <dgm:cxn modelId="{00D76FDB-2765-4DAE-902E-654111C1CDBF}" type="presParOf" srcId="{751B9E79-6534-420C-864C-F2881EDCE1F6}" destId="{37AFA55D-10F5-48E2-A4EA-65720C36BAFD}" srcOrd="0" destOrd="0" presId="urn:microsoft.com/office/officeart/2018/2/layout/IconVerticalSolidList"/>
    <dgm:cxn modelId="{C7CFC046-8AE9-45C9-B3E9-B94F0F229298}" type="presParOf" srcId="{37AFA55D-10F5-48E2-A4EA-65720C36BAFD}" destId="{387BA258-410D-4B02-A2D8-EF357281B11B}" srcOrd="0" destOrd="0" presId="urn:microsoft.com/office/officeart/2018/2/layout/IconVerticalSolidList"/>
    <dgm:cxn modelId="{1917C59D-C60F-4254-94CE-3D4C6A1584BF}" type="presParOf" srcId="{37AFA55D-10F5-48E2-A4EA-65720C36BAFD}" destId="{9D59E0C5-8B03-4BA0-840F-5A7A6C73AC50}" srcOrd="1" destOrd="0" presId="urn:microsoft.com/office/officeart/2018/2/layout/IconVerticalSolidList"/>
    <dgm:cxn modelId="{1BCAC661-8519-48FE-8409-273B6F639081}" type="presParOf" srcId="{37AFA55D-10F5-48E2-A4EA-65720C36BAFD}" destId="{1C6992BC-7270-44DB-809E-9395E92CCB85}" srcOrd="2" destOrd="0" presId="urn:microsoft.com/office/officeart/2018/2/layout/IconVerticalSolidList"/>
    <dgm:cxn modelId="{C3084D4F-27B4-4BB1-A04D-BBA320A43556}" type="presParOf" srcId="{37AFA55D-10F5-48E2-A4EA-65720C36BAFD}" destId="{0721E533-3E41-43DF-8186-F6C61256F05E}" srcOrd="3" destOrd="0" presId="urn:microsoft.com/office/officeart/2018/2/layout/IconVerticalSolidList"/>
    <dgm:cxn modelId="{E32E53EF-DB1B-4A5E-8A81-94E8D464C924}" type="presParOf" srcId="{751B9E79-6534-420C-864C-F2881EDCE1F6}" destId="{6625183F-984D-4A7E-86BE-20EF590AFBC2}" srcOrd="1" destOrd="0" presId="urn:microsoft.com/office/officeart/2018/2/layout/IconVerticalSolidList"/>
    <dgm:cxn modelId="{E94407F4-CBD3-45D6-8B59-670A2E5DA002}" type="presParOf" srcId="{751B9E79-6534-420C-864C-F2881EDCE1F6}" destId="{F4131A77-E855-4148-9B21-6A05F9034D4E}" srcOrd="2" destOrd="0" presId="urn:microsoft.com/office/officeart/2018/2/layout/IconVerticalSolidList"/>
    <dgm:cxn modelId="{3BE787B0-9C9B-452E-9D3E-2CDFD3687A42}" type="presParOf" srcId="{F4131A77-E855-4148-9B21-6A05F9034D4E}" destId="{134CEB6C-2E0E-4357-8CEB-1072AC25AFBC}" srcOrd="0" destOrd="0" presId="urn:microsoft.com/office/officeart/2018/2/layout/IconVerticalSolidList"/>
    <dgm:cxn modelId="{B45C93A6-FB82-4751-BF9E-38DDD37D0B7B}" type="presParOf" srcId="{F4131A77-E855-4148-9B21-6A05F9034D4E}" destId="{CCE80FFE-8D09-4D0C-8AAA-0F0AE696DE6C}" srcOrd="1" destOrd="0" presId="urn:microsoft.com/office/officeart/2018/2/layout/IconVerticalSolidList"/>
    <dgm:cxn modelId="{2410F9C7-884B-4815-83BB-3774E2F1F7B5}" type="presParOf" srcId="{F4131A77-E855-4148-9B21-6A05F9034D4E}" destId="{9AB13C3E-1A9E-4185-86AE-73C15D6D65FE}" srcOrd="2" destOrd="0" presId="urn:microsoft.com/office/officeart/2018/2/layout/IconVerticalSolidList"/>
    <dgm:cxn modelId="{126980BE-73B8-4B43-BE71-7DEDEE27564A}" type="presParOf" srcId="{F4131A77-E855-4148-9B21-6A05F9034D4E}" destId="{F1A7E913-A2EE-4ACC-AF10-E756A4EECCB0}" srcOrd="3" destOrd="0" presId="urn:microsoft.com/office/officeart/2018/2/layout/IconVerticalSolidList"/>
    <dgm:cxn modelId="{8631FDA6-C071-474E-89FC-0AEA41E6D9D1}" type="presParOf" srcId="{751B9E79-6534-420C-864C-F2881EDCE1F6}" destId="{F787BF07-41D6-4143-9FB1-481937CE2794}" srcOrd="3" destOrd="0" presId="urn:microsoft.com/office/officeart/2018/2/layout/IconVerticalSolidList"/>
    <dgm:cxn modelId="{92797292-8D70-493C-A32E-10B1A8EC0A93}" type="presParOf" srcId="{751B9E79-6534-420C-864C-F2881EDCE1F6}" destId="{8A319623-DD9F-4463-AA1B-D171F763F261}" srcOrd="4" destOrd="0" presId="urn:microsoft.com/office/officeart/2018/2/layout/IconVerticalSolidList"/>
    <dgm:cxn modelId="{A39DAE31-A877-4F9A-8539-DDA818A8DBFF}" type="presParOf" srcId="{8A319623-DD9F-4463-AA1B-D171F763F261}" destId="{F50B097D-1035-4042-81BB-E9022B444DC4}" srcOrd="0" destOrd="0" presId="urn:microsoft.com/office/officeart/2018/2/layout/IconVerticalSolidList"/>
    <dgm:cxn modelId="{156E0ECD-414B-463B-9251-734F84753EB6}" type="presParOf" srcId="{8A319623-DD9F-4463-AA1B-D171F763F261}" destId="{CE375B22-4351-4440-AD72-0F96D2EFA5EB}" srcOrd="1" destOrd="0" presId="urn:microsoft.com/office/officeart/2018/2/layout/IconVerticalSolidList"/>
    <dgm:cxn modelId="{481C3F79-E03C-4DCE-8911-F358752A06FA}" type="presParOf" srcId="{8A319623-DD9F-4463-AA1B-D171F763F261}" destId="{CB5959DE-0EDB-41E3-B791-D53EACF034DA}" srcOrd="2" destOrd="0" presId="urn:microsoft.com/office/officeart/2018/2/layout/IconVerticalSolidList"/>
    <dgm:cxn modelId="{79C118D4-AB47-4F8F-93A5-DA3797FAC92A}" type="presParOf" srcId="{8A319623-DD9F-4463-AA1B-D171F763F261}" destId="{78B97B54-71C3-416D-AC37-BBCABB88D497}" srcOrd="3" destOrd="0" presId="urn:microsoft.com/office/officeart/2018/2/layout/IconVerticalSolidList"/>
    <dgm:cxn modelId="{8FA9A676-A469-4EC4-A068-83377BC9191F}" type="presParOf" srcId="{751B9E79-6534-420C-864C-F2881EDCE1F6}" destId="{2CAC05BF-57A5-4CF2-B21D-CF2D353BDD3E}" srcOrd="5" destOrd="0" presId="urn:microsoft.com/office/officeart/2018/2/layout/IconVerticalSolidList"/>
    <dgm:cxn modelId="{AC551F5D-9F66-4B5A-B7C0-86BE686CB042}" type="presParOf" srcId="{751B9E79-6534-420C-864C-F2881EDCE1F6}" destId="{1B878F85-2D46-49DB-BD65-C16E9CEAD8C1}" srcOrd="6" destOrd="0" presId="urn:microsoft.com/office/officeart/2018/2/layout/IconVerticalSolidList"/>
    <dgm:cxn modelId="{B33570AE-2B72-48E3-9871-B64529E4FADD}" type="presParOf" srcId="{1B878F85-2D46-49DB-BD65-C16E9CEAD8C1}" destId="{9A6CD195-E03C-444B-AC00-3A77970E0DEC}" srcOrd="0" destOrd="0" presId="urn:microsoft.com/office/officeart/2018/2/layout/IconVerticalSolidList"/>
    <dgm:cxn modelId="{8073909A-7A37-47A9-9932-A5BB14ED00BB}" type="presParOf" srcId="{1B878F85-2D46-49DB-BD65-C16E9CEAD8C1}" destId="{5ECBE20D-9B73-4C6B-B7A9-880D7CDD3324}" srcOrd="1" destOrd="0" presId="urn:microsoft.com/office/officeart/2018/2/layout/IconVerticalSolidList"/>
    <dgm:cxn modelId="{0723FF93-A8EB-4091-A94A-F8CC58FB4267}" type="presParOf" srcId="{1B878F85-2D46-49DB-BD65-C16E9CEAD8C1}" destId="{20275F61-EF7E-4D2E-816C-5304092CD0FE}" srcOrd="2" destOrd="0" presId="urn:microsoft.com/office/officeart/2018/2/layout/IconVerticalSolidList"/>
    <dgm:cxn modelId="{7A4D8625-B3AB-4959-8270-05DD7B09BF20}" type="presParOf" srcId="{1B878F85-2D46-49DB-BD65-C16E9CEAD8C1}" destId="{C2EE8EDD-90B4-4BB1-954C-385C3E9F6B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992CF-C3CB-DB44-9655-754B2A072FDC}">
      <dsp:nvSpPr>
        <dsp:cNvPr id="0" name=""/>
        <dsp:cNvSpPr/>
      </dsp:nvSpPr>
      <dsp:spPr>
        <a:xfrm>
          <a:off x="58" y="440232"/>
          <a:ext cx="3739476" cy="1495790"/>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t>Threat</a:t>
          </a:r>
        </a:p>
      </dsp:txBody>
      <dsp:txXfrm>
        <a:off x="747953" y="440232"/>
        <a:ext cx="2243686" cy="1495790"/>
      </dsp:txXfrm>
    </dsp:sp>
    <dsp:sp modelId="{EF0F583F-D748-1B48-BF53-4B04973686B0}">
      <dsp:nvSpPr>
        <dsp:cNvPr id="0" name=""/>
        <dsp:cNvSpPr/>
      </dsp:nvSpPr>
      <dsp:spPr>
        <a:xfrm>
          <a:off x="58"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a:t>Intent</a:t>
          </a:r>
        </a:p>
        <a:p>
          <a:pPr marL="285750" lvl="1" indent="-285750" algn="l" defTabSz="1289050">
            <a:lnSpc>
              <a:spcPct val="90000"/>
            </a:lnSpc>
            <a:spcBef>
              <a:spcPct val="0"/>
            </a:spcBef>
            <a:spcAft>
              <a:spcPct val="15000"/>
            </a:spcAft>
            <a:buChar char="•"/>
          </a:pPr>
          <a:r>
            <a:rPr lang="en-US" sz="2900" kern="1200"/>
            <a:t>Capability</a:t>
          </a:r>
        </a:p>
      </dsp:txBody>
      <dsp:txXfrm>
        <a:off x="58" y="2122997"/>
        <a:ext cx="2991581" cy="880875"/>
      </dsp:txXfrm>
    </dsp:sp>
    <dsp:sp modelId="{E87AF69A-4398-5D40-AF26-71818F519ECF}">
      <dsp:nvSpPr>
        <dsp:cNvPr id="0" name=""/>
        <dsp:cNvSpPr/>
      </dsp:nvSpPr>
      <dsp:spPr>
        <a:xfrm>
          <a:off x="3523534" y="440232"/>
          <a:ext cx="3739476" cy="1495790"/>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t>Vulnerability</a:t>
          </a:r>
        </a:p>
      </dsp:txBody>
      <dsp:txXfrm>
        <a:off x="4271429" y="440232"/>
        <a:ext cx="2243686" cy="1495790"/>
      </dsp:txXfrm>
    </dsp:sp>
    <dsp:sp modelId="{365CB86C-90F9-7E46-85D1-439C5CD1AA1E}">
      <dsp:nvSpPr>
        <dsp:cNvPr id="0" name=""/>
        <dsp:cNvSpPr/>
      </dsp:nvSpPr>
      <dsp:spPr>
        <a:xfrm>
          <a:off x="3523534"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a:t>Asset</a:t>
          </a:r>
        </a:p>
        <a:p>
          <a:pPr marL="285750" lvl="1" indent="-285750" algn="l" defTabSz="1289050">
            <a:lnSpc>
              <a:spcPct val="90000"/>
            </a:lnSpc>
            <a:spcBef>
              <a:spcPct val="0"/>
            </a:spcBef>
            <a:spcAft>
              <a:spcPct val="15000"/>
            </a:spcAft>
            <a:buChar char="•"/>
          </a:pPr>
          <a:r>
            <a:rPr lang="en-US" sz="2900" kern="1200"/>
            <a:t>Exposure</a:t>
          </a:r>
        </a:p>
      </dsp:txBody>
      <dsp:txXfrm>
        <a:off x="3523534" y="2122997"/>
        <a:ext cx="2991581" cy="880875"/>
      </dsp:txXfrm>
    </dsp:sp>
    <dsp:sp modelId="{0A4AF983-91B6-824D-9694-1BB6CBA2E457}">
      <dsp:nvSpPr>
        <dsp:cNvPr id="0" name=""/>
        <dsp:cNvSpPr/>
      </dsp:nvSpPr>
      <dsp:spPr>
        <a:xfrm>
          <a:off x="7047011" y="440232"/>
          <a:ext cx="3739476" cy="1495790"/>
        </a:xfrm>
        <a:prstGeom prst="chevr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Criticality</a:t>
          </a:r>
        </a:p>
      </dsp:txBody>
      <dsp:txXfrm>
        <a:off x="7794906" y="440232"/>
        <a:ext cx="2243686" cy="1495790"/>
      </dsp:txXfrm>
    </dsp:sp>
    <dsp:sp modelId="{0ED7F6E6-3210-7343-B388-236395DB0459}">
      <dsp:nvSpPr>
        <dsp:cNvPr id="0" name=""/>
        <dsp:cNvSpPr/>
      </dsp:nvSpPr>
      <dsp:spPr>
        <a:xfrm>
          <a:off x="7047011"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Consequence</a:t>
          </a:r>
        </a:p>
        <a:p>
          <a:pPr marL="285750" lvl="1" indent="-285750" algn="l" defTabSz="1289050">
            <a:lnSpc>
              <a:spcPct val="90000"/>
            </a:lnSpc>
            <a:spcBef>
              <a:spcPct val="0"/>
            </a:spcBef>
            <a:spcAft>
              <a:spcPct val="15000"/>
            </a:spcAft>
            <a:buChar char="•"/>
          </a:pPr>
          <a:r>
            <a:rPr lang="en-US" sz="2900" kern="1200"/>
            <a:t>Objectives</a:t>
          </a:r>
        </a:p>
      </dsp:txBody>
      <dsp:txXfrm>
        <a:off x="7047011" y="2122997"/>
        <a:ext cx="2991581" cy="880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992CF-C3CB-DB44-9655-754B2A072FDC}">
      <dsp:nvSpPr>
        <dsp:cNvPr id="0" name=""/>
        <dsp:cNvSpPr/>
      </dsp:nvSpPr>
      <dsp:spPr>
        <a:xfrm>
          <a:off x="58" y="440232"/>
          <a:ext cx="3739476" cy="1495790"/>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t>Threat</a:t>
          </a:r>
        </a:p>
      </dsp:txBody>
      <dsp:txXfrm>
        <a:off x="747953" y="440232"/>
        <a:ext cx="2243686" cy="1495790"/>
      </dsp:txXfrm>
    </dsp:sp>
    <dsp:sp modelId="{EF0F583F-D748-1B48-BF53-4B04973686B0}">
      <dsp:nvSpPr>
        <dsp:cNvPr id="0" name=""/>
        <dsp:cNvSpPr/>
      </dsp:nvSpPr>
      <dsp:spPr>
        <a:xfrm>
          <a:off x="58"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a:t>Intent</a:t>
          </a:r>
        </a:p>
        <a:p>
          <a:pPr marL="285750" lvl="1" indent="-285750" algn="l" defTabSz="1289050">
            <a:lnSpc>
              <a:spcPct val="90000"/>
            </a:lnSpc>
            <a:spcBef>
              <a:spcPct val="0"/>
            </a:spcBef>
            <a:spcAft>
              <a:spcPct val="15000"/>
            </a:spcAft>
            <a:buChar char="•"/>
          </a:pPr>
          <a:r>
            <a:rPr lang="en-US" sz="2900" kern="1200"/>
            <a:t>Capability</a:t>
          </a:r>
        </a:p>
      </dsp:txBody>
      <dsp:txXfrm>
        <a:off x="58" y="2122997"/>
        <a:ext cx="2991581" cy="880875"/>
      </dsp:txXfrm>
    </dsp:sp>
    <dsp:sp modelId="{E87AF69A-4398-5D40-AF26-71818F519ECF}">
      <dsp:nvSpPr>
        <dsp:cNvPr id="0" name=""/>
        <dsp:cNvSpPr/>
      </dsp:nvSpPr>
      <dsp:spPr>
        <a:xfrm>
          <a:off x="3523534" y="440232"/>
          <a:ext cx="3739476" cy="1495790"/>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t>Vulnerability</a:t>
          </a:r>
        </a:p>
      </dsp:txBody>
      <dsp:txXfrm>
        <a:off x="4271429" y="440232"/>
        <a:ext cx="2243686" cy="1495790"/>
      </dsp:txXfrm>
    </dsp:sp>
    <dsp:sp modelId="{365CB86C-90F9-7E46-85D1-439C5CD1AA1E}">
      <dsp:nvSpPr>
        <dsp:cNvPr id="0" name=""/>
        <dsp:cNvSpPr/>
      </dsp:nvSpPr>
      <dsp:spPr>
        <a:xfrm>
          <a:off x="3523534"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a:t>Asset</a:t>
          </a:r>
        </a:p>
        <a:p>
          <a:pPr marL="285750" lvl="1" indent="-285750" algn="l" defTabSz="1289050">
            <a:lnSpc>
              <a:spcPct val="90000"/>
            </a:lnSpc>
            <a:spcBef>
              <a:spcPct val="0"/>
            </a:spcBef>
            <a:spcAft>
              <a:spcPct val="15000"/>
            </a:spcAft>
            <a:buChar char="•"/>
          </a:pPr>
          <a:r>
            <a:rPr lang="en-US" sz="2900" kern="1200"/>
            <a:t>Exposure</a:t>
          </a:r>
        </a:p>
      </dsp:txBody>
      <dsp:txXfrm>
        <a:off x="3523534" y="2122997"/>
        <a:ext cx="2991581" cy="880875"/>
      </dsp:txXfrm>
    </dsp:sp>
    <dsp:sp modelId="{0A4AF983-91B6-824D-9694-1BB6CBA2E457}">
      <dsp:nvSpPr>
        <dsp:cNvPr id="0" name=""/>
        <dsp:cNvSpPr/>
      </dsp:nvSpPr>
      <dsp:spPr>
        <a:xfrm>
          <a:off x="7047011" y="440232"/>
          <a:ext cx="3739476" cy="1495790"/>
        </a:xfrm>
        <a:prstGeom prst="chevr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Criticality</a:t>
          </a:r>
        </a:p>
      </dsp:txBody>
      <dsp:txXfrm>
        <a:off x="7794906" y="440232"/>
        <a:ext cx="2243686" cy="1495790"/>
      </dsp:txXfrm>
    </dsp:sp>
    <dsp:sp modelId="{0ED7F6E6-3210-7343-B388-236395DB0459}">
      <dsp:nvSpPr>
        <dsp:cNvPr id="0" name=""/>
        <dsp:cNvSpPr/>
      </dsp:nvSpPr>
      <dsp:spPr>
        <a:xfrm>
          <a:off x="7047011"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Consequence</a:t>
          </a:r>
        </a:p>
        <a:p>
          <a:pPr marL="285750" lvl="1" indent="-285750" algn="l" defTabSz="1289050">
            <a:lnSpc>
              <a:spcPct val="90000"/>
            </a:lnSpc>
            <a:spcBef>
              <a:spcPct val="0"/>
            </a:spcBef>
            <a:spcAft>
              <a:spcPct val="15000"/>
            </a:spcAft>
            <a:buChar char="•"/>
          </a:pPr>
          <a:r>
            <a:rPr lang="en-US" sz="2900" kern="1200"/>
            <a:t>Objectives</a:t>
          </a:r>
        </a:p>
      </dsp:txBody>
      <dsp:txXfrm>
        <a:off x="7047011" y="2122997"/>
        <a:ext cx="2991581" cy="880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992CF-C3CB-DB44-9655-754B2A072FDC}">
      <dsp:nvSpPr>
        <dsp:cNvPr id="0" name=""/>
        <dsp:cNvSpPr/>
      </dsp:nvSpPr>
      <dsp:spPr>
        <a:xfrm>
          <a:off x="58" y="440232"/>
          <a:ext cx="3739476" cy="1495790"/>
        </a:xfrm>
        <a:prstGeom prst="chevron">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t>Threat</a:t>
          </a:r>
        </a:p>
      </dsp:txBody>
      <dsp:txXfrm>
        <a:off x="747953" y="440232"/>
        <a:ext cx="2243686" cy="1495790"/>
      </dsp:txXfrm>
    </dsp:sp>
    <dsp:sp modelId="{EF0F583F-D748-1B48-BF53-4B04973686B0}">
      <dsp:nvSpPr>
        <dsp:cNvPr id="0" name=""/>
        <dsp:cNvSpPr/>
      </dsp:nvSpPr>
      <dsp:spPr>
        <a:xfrm>
          <a:off x="58"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a:t>Intent</a:t>
          </a:r>
        </a:p>
        <a:p>
          <a:pPr marL="285750" lvl="1" indent="-285750" algn="l" defTabSz="1289050">
            <a:lnSpc>
              <a:spcPct val="90000"/>
            </a:lnSpc>
            <a:spcBef>
              <a:spcPct val="0"/>
            </a:spcBef>
            <a:spcAft>
              <a:spcPct val="15000"/>
            </a:spcAft>
            <a:buChar char="•"/>
          </a:pPr>
          <a:r>
            <a:rPr lang="en-US" sz="2900" kern="1200"/>
            <a:t>Capability</a:t>
          </a:r>
        </a:p>
      </dsp:txBody>
      <dsp:txXfrm>
        <a:off x="58" y="2122997"/>
        <a:ext cx="2991581" cy="880875"/>
      </dsp:txXfrm>
    </dsp:sp>
    <dsp:sp modelId="{E87AF69A-4398-5D40-AF26-71818F519ECF}">
      <dsp:nvSpPr>
        <dsp:cNvPr id="0" name=""/>
        <dsp:cNvSpPr/>
      </dsp:nvSpPr>
      <dsp:spPr>
        <a:xfrm>
          <a:off x="3523534" y="440232"/>
          <a:ext cx="3739476" cy="1495790"/>
        </a:xfrm>
        <a:prstGeom prst="chevron">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a:t>Vulnerability</a:t>
          </a:r>
        </a:p>
      </dsp:txBody>
      <dsp:txXfrm>
        <a:off x="4271429" y="440232"/>
        <a:ext cx="2243686" cy="1495790"/>
      </dsp:txXfrm>
    </dsp:sp>
    <dsp:sp modelId="{365CB86C-90F9-7E46-85D1-439C5CD1AA1E}">
      <dsp:nvSpPr>
        <dsp:cNvPr id="0" name=""/>
        <dsp:cNvSpPr/>
      </dsp:nvSpPr>
      <dsp:spPr>
        <a:xfrm>
          <a:off x="3523534"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a:t>Asset</a:t>
          </a:r>
        </a:p>
        <a:p>
          <a:pPr marL="285750" lvl="1" indent="-285750" algn="l" defTabSz="1289050">
            <a:lnSpc>
              <a:spcPct val="90000"/>
            </a:lnSpc>
            <a:spcBef>
              <a:spcPct val="0"/>
            </a:spcBef>
            <a:spcAft>
              <a:spcPct val="15000"/>
            </a:spcAft>
            <a:buChar char="•"/>
          </a:pPr>
          <a:r>
            <a:rPr lang="en-US" sz="2900" kern="1200"/>
            <a:t>Exposure</a:t>
          </a:r>
        </a:p>
      </dsp:txBody>
      <dsp:txXfrm>
        <a:off x="3523534" y="2122997"/>
        <a:ext cx="2991581" cy="880875"/>
      </dsp:txXfrm>
    </dsp:sp>
    <dsp:sp modelId="{0A4AF983-91B6-824D-9694-1BB6CBA2E457}">
      <dsp:nvSpPr>
        <dsp:cNvPr id="0" name=""/>
        <dsp:cNvSpPr/>
      </dsp:nvSpPr>
      <dsp:spPr>
        <a:xfrm>
          <a:off x="7047011" y="440232"/>
          <a:ext cx="3739476" cy="1495790"/>
        </a:xfrm>
        <a:prstGeom prst="chevr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marL="0" lvl="0" indent="0" algn="ctr" defTabSz="1289050">
            <a:lnSpc>
              <a:spcPct val="90000"/>
            </a:lnSpc>
            <a:spcBef>
              <a:spcPct val="0"/>
            </a:spcBef>
            <a:spcAft>
              <a:spcPct val="35000"/>
            </a:spcAft>
            <a:buNone/>
            <a:defRPr b="1"/>
          </a:pPr>
          <a:r>
            <a:rPr lang="en-US" sz="2900" kern="1200" dirty="0"/>
            <a:t>Criticality</a:t>
          </a:r>
        </a:p>
      </dsp:txBody>
      <dsp:txXfrm>
        <a:off x="7794906" y="440232"/>
        <a:ext cx="2243686" cy="1495790"/>
      </dsp:txXfrm>
    </dsp:sp>
    <dsp:sp modelId="{0ED7F6E6-3210-7343-B388-236395DB0459}">
      <dsp:nvSpPr>
        <dsp:cNvPr id="0" name=""/>
        <dsp:cNvSpPr/>
      </dsp:nvSpPr>
      <dsp:spPr>
        <a:xfrm>
          <a:off x="7047011" y="2122997"/>
          <a:ext cx="2991581" cy="880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Consequence</a:t>
          </a:r>
        </a:p>
        <a:p>
          <a:pPr marL="285750" lvl="1" indent="-285750" algn="l" defTabSz="1289050">
            <a:lnSpc>
              <a:spcPct val="90000"/>
            </a:lnSpc>
            <a:spcBef>
              <a:spcPct val="0"/>
            </a:spcBef>
            <a:spcAft>
              <a:spcPct val="15000"/>
            </a:spcAft>
            <a:buChar char="•"/>
          </a:pPr>
          <a:r>
            <a:rPr lang="en-US" sz="2900" kern="1200"/>
            <a:t>Objectives</a:t>
          </a:r>
        </a:p>
      </dsp:txBody>
      <dsp:txXfrm>
        <a:off x="7047011" y="2122997"/>
        <a:ext cx="2991581" cy="880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BA258-410D-4B02-A2D8-EF357281B11B}">
      <dsp:nvSpPr>
        <dsp:cNvPr id="0" name=""/>
        <dsp:cNvSpPr/>
      </dsp:nvSpPr>
      <dsp:spPr>
        <a:xfrm>
          <a:off x="0" y="2092"/>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59E0C5-8B03-4BA0-840F-5A7A6C73AC50}">
      <dsp:nvSpPr>
        <dsp:cNvPr id="0" name=""/>
        <dsp:cNvSpPr/>
      </dsp:nvSpPr>
      <dsp:spPr>
        <a:xfrm>
          <a:off x="320818" y="240717"/>
          <a:ext cx="583306" cy="5833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21E533-3E41-43DF-8186-F6C61256F05E}">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977900">
            <a:lnSpc>
              <a:spcPct val="90000"/>
            </a:lnSpc>
            <a:spcBef>
              <a:spcPct val="0"/>
            </a:spcBef>
            <a:spcAft>
              <a:spcPct val="35000"/>
            </a:spcAft>
            <a:buNone/>
          </a:pPr>
          <a:r>
            <a:rPr lang="en-US" sz="2200" kern="1200"/>
            <a:t>A guidance sheet to documenting vulnerabilities and controls</a:t>
          </a:r>
        </a:p>
      </dsp:txBody>
      <dsp:txXfrm>
        <a:off x="1224942" y="2092"/>
        <a:ext cx="6068667" cy="1060556"/>
      </dsp:txXfrm>
    </dsp:sp>
    <dsp:sp modelId="{134CEB6C-2E0E-4357-8CEB-1072AC25AFBC}">
      <dsp:nvSpPr>
        <dsp:cNvPr id="0" name=""/>
        <dsp:cNvSpPr/>
      </dsp:nvSpPr>
      <dsp:spPr>
        <a:xfrm>
          <a:off x="0" y="1327788"/>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80FFE-8D09-4D0C-8AAA-0F0AE696DE6C}">
      <dsp:nvSpPr>
        <dsp:cNvPr id="0" name=""/>
        <dsp:cNvSpPr/>
      </dsp:nvSpPr>
      <dsp:spPr>
        <a:xfrm>
          <a:off x="320818" y="1566413"/>
          <a:ext cx="583306" cy="58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A7E913-A2EE-4ACC-AF10-E756A4EECCB0}">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977900">
            <a:lnSpc>
              <a:spcPct val="90000"/>
            </a:lnSpc>
            <a:spcBef>
              <a:spcPct val="0"/>
            </a:spcBef>
            <a:spcAft>
              <a:spcPct val="35000"/>
            </a:spcAft>
            <a:buNone/>
          </a:pPr>
          <a:r>
            <a:rPr lang="en-US" sz="2200" kern="1200"/>
            <a:t>Copy of this presentation</a:t>
          </a:r>
        </a:p>
      </dsp:txBody>
      <dsp:txXfrm>
        <a:off x="1224942" y="1327788"/>
        <a:ext cx="6068667" cy="1060556"/>
      </dsp:txXfrm>
    </dsp:sp>
    <dsp:sp modelId="{F50B097D-1035-4042-81BB-E9022B444DC4}">
      <dsp:nvSpPr>
        <dsp:cNvPr id="0" name=""/>
        <dsp:cNvSpPr/>
      </dsp:nvSpPr>
      <dsp:spPr>
        <a:xfrm>
          <a:off x="0" y="2653484"/>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75B22-4351-4440-AD72-0F96D2EFA5EB}">
      <dsp:nvSpPr>
        <dsp:cNvPr id="0" name=""/>
        <dsp:cNvSpPr/>
      </dsp:nvSpPr>
      <dsp:spPr>
        <a:xfrm>
          <a:off x="320818" y="2892109"/>
          <a:ext cx="583306" cy="58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B97B54-71C3-416D-AC37-BBCABB88D497}">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977900">
            <a:lnSpc>
              <a:spcPct val="90000"/>
            </a:lnSpc>
            <a:spcBef>
              <a:spcPct val="0"/>
            </a:spcBef>
            <a:spcAft>
              <a:spcPct val="35000"/>
            </a:spcAft>
            <a:buNone/>
          </a:pPr>
          <a:r>
            <a:rPr lang="en-US" sz="2200" kern="1200" dirty="0"/>
            <a:t>Free PDF copy of SRMAM</a:t>
          </a:r>
        </a:p>
      </dsp:txBody>
      <dsp:txXfrm>
        <a:off x="1224942" y="2653484"/>
        <a:ext cx="6068667" cy="1060556"/>
      </dsp:txXfrm>
    </dsp:sp>
    <dsp:sp modelId="{9A6CD195-E03C-444B-AC00-3A77970E0DEC}">
      <dsp:nvSpPr>
        <dsp:cNvPr id="0" name=""/>
        <dsp:cNvSpPr/>
      </dsp:nvSpPr>
      <dsp:spPr>
        <a:xfrm>
          <a:off x="0" y="3979179"/>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BE20D-9B73-4C6B-B7A9-880D7CDD3324}">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EE8EDD-90B4-4BB1-954C-385C3E9F6B56}">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marL="0" lvl="0" indent="0" algn="l" defTabSz="977900">
            <a:lnSpc>
              <a:spcPct val="90000"/>
            </a:lnSpc>
            <a:spcBef>
              <a:spcPct val="0"/>
            </a:spcBef>
            <a:spcAft>
              <a:spcPct val="35000"/>
            </a:spcAft>
            <a:buNone/>
          </a:pPr>
          <a:r>
            <a:rPr lang="en-US" sz="2200" kern="1200" dirty="0"/>
            <a:t>Free subscription to SECTARA</a:t>
          </a:r>
        </a:p>
      </dsp:txBody>
      <dsp:txXfrm>
        <a:off x="1224942" y="3979179"/>
        <a:ext cx="6068667" cy="10605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7/23/20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7/23/20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929B-A01A-9F43-939C-49933F955B90}"/>
              </a:ext>
            </a:extLst>
          </p:cNvPr>
          <p:cNvSpPr>
            <a:spLocks noGrp="1"/>
          </p:cNvSpPr>
          <p:nvPr>
            <p:ph type="ctrTitle"/>
          </p:nvPr>
        </p:nvSpPr>
        <p:spPr/>
        <p:txBody>
          <a:bodyPr>
            <a:normAutofit fontScale="90000"/>
          </a:bodyPr>
          <a:lstStyle/>
          <a:p>
            <a:r>
              <a:rPr lang="en-US" dirty="0"/>
              <a:t>Security Risk Assessment </a:t>
            </a:r>
            <a:br>
              <a:rPr lang="en-US" dirty="0"/>
            </a:br>
            <a:br>
              <a:rPr lang="en-US" dirty="0"/>
            </a:br>
            <a:r>
              <a:rPr lang="en-US" dirty="0"/>
              <a:t>Vulnerability &amp; Control</a:t>
            </a:r>
          </a:p>
        </p:txBody>
      </p:sp>
      <p:sp>
        <p:nvSpPr>
          <p:cNvPr id="5" name="Subtitle 4">
            <a:extLst>
              <a:ext uri="{FF2B5EF4-FFF2-40B4-BE49-F238E27FC236}">
                <a16:creationId xmlns:a16="http://schemas.microsoft.com/office/drawing/2014/main" id="{A3A2FB76-B078-464A-8B7B-13617C77CD3C}"/>
              </a:ext>
            </a:extLst>
          </p:cNvPr>
          <p:cNvSpPr>
            <a:spLocks noGrp="1"/>
          </p:cNvSpPr>
          <p:nvPr>
            <p:ph type="subTitle" idx="1"/>
          </p:nvPr>
        </p:nvSpPr>
        <p:spPr/>
        <p:txBody>
          <a:bodyPr>
            <a:normAutofit lnSpcReduction="10000"/>
          </a:bodyPr>
          <a:lstStyle/>
          <a:p>
            <a:r>
              <a:rPr lang="en-US" dirty="0"/>
              <a:t>Julian Talbot &amp; Konrad </a:t>
            </a:r>
            <a:r>
              <a:rPr lang="en-US" dirty="0" err="1"/>
              <a:t>Buczynski</a:t>
            </a:r>
            <a:br>
              <a:rPr lang="en-US" dirty="0"/>
            </a:br>
            <a:r>
              <a:rPr lang="en-US" dirty="0" err="1"/>
              <a:t>www.juliantalbot.com</a:t>
            </a:r>
            <a:r>
              <a:rPr lang="en-US" dirty="0"/>
              <a:t> </a:t>
            </a:r>
            <a:br>
              <a:rPr lang="en-US" dirty="0"/>
            </a:br>
            <a:r>
              <a:rPr lang="en-US" dirty="0" err="1"/>
              <a:t>www.sectara.com</a:t>
            </a:r>
            <a:endParaRPr lang="en-US" dirty="0"/>
          </a:p>
        </p:txBody>
      </p:sp>
    </p:spTree>
    <p:extLst>
      <p:ext uri="{BB962C8B-B14F-4D97-AF65-F5344CB8AC3E}">
        <p14:creationId xmlns:p14="http://schemas.microsoft.com/office/powerpoint/2010/main" val="109765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40E38490-D6D8-1747-BA92-2B7FD3C6B7CD}"/>
              </a:ext>
            </a:extLst>
          </p:cNvPr>
          <p:cNvSpPr>
            <a:spLocks noGrp="1"/>
          </p:cNvSpPr>
          <p:nvPr>
            <p:ph type="title"/>
          </p:nvPr>
        </p:nvSpPr>
        <p:spPr>
          <a:xfrm>
            <a:off x="252919" y="1123837"/>
            <a:ext cx="2056758" cy="1038177"/>
          </a:xfrm>
        </p:spPr>
        <p:txBody>
          <a:bodyPr anchor="b">
            <a:normAutofit/>
          </a:bodyPr>
          <a:lstStyle/>
          <a:p>
            <a:r>
              <a:rPr lang="en-US" sz="2400" dirty="0"/>
              <a:t>ISO31000 Process</a:t>
            </a:r>
          </a:p>
        </p:txBody>
      </p:sp>
      <p:sp>
        <p:nvSpPr>
          <p:cNvPr id="9" name="Content Placeholder 8">
            <a:extLst>
              <a:ext uri="{FF2B5EF4-FFF2-40B4-BE49-F238E27FC236}">
                <a16:creationId xmlns:a16="http://schemas.microsoft.com/office/drawing/2014/main" id="{AB4812AE-5400-4961-AE38-153DFE3F9688}"/>
              </a:ext>
            </a:extLst>
          </p:cNvPr>
          <p:cNvSpPr>
            <a:spLocks noGrp="1"/>
          </p:cNvSpPr>
          <p:nvPr>
            <p:ph idx="1"/>
          </p:nvPr>
        </p:nvSpPr>
        <p:spPr>
          <a:xfrm>
            <a:off x="252920" y="2162014"/>
            <a:ext cx="2947482" cy="3744264"/>
          </a:xfrm>
        </p:spPr>
        <p:txBody>
          <a:bodyPr anchor="t">
            <a:normAutofit/>
          </a:bodyPr>
          <a:lstStyle/>
          <a:p>
            <a:endParaRPr lang="en-US" sz="1600">
              <a:solidFill>
                <a:srgbClr val="FFFFFF"/>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9720E163-7C54-DA46-AF55-BE4AEF6A300C}"/>
              </a:ext>
            </a:extLst>
          </p:cNvPr>
          <p:cNvPicPr>
            <a:picLocks noChangeAspect="1"/>
          </p:cNvPicPr>
          <p:nvPr/>
        </p:nvPicPr>
        <p:blipFill>
          <a:blip r:embed="rId2"/>
          <a:stretch>
            <a:fillRect/>
          </a:stretch>
        </p:blipFill>
        <p:spPr>
          <a:xfrm>
            <a:off x="2443474" y="156276"/>
            <a:ext cx="9238593" cy="6536304"/>
          </a:xfrm>
          <a:prstGeom prst="rect">
            <a:avLst/>
          </a:prstGeom>
        </p:spPr>
      </p:pic>
      <p:sp>
        <p:nvSpPr>
          <p:cNvPr id="16" name="Rectangle 15">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13330102"/>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4922 0.44194" pathEditMode="relative" ptsTypes="AA">
                                      <p:cBhvr>
                                        <p:cTn id="6" dur="30000" fill="hold"/>
                                        <p:tgtEl>
                                          <p:spTgt spid="5"/>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5"/>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24922 0.44194 L 0 0" pathEditMode="relative" ptsTypes="AA">
                                      <p:cBhvr>
                                        <p:cTn id="11" dur="30000" fill="hold"/>
                                        <p:tgtEl>
                                          <p:spTgt spid="5"/>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5"/>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5"/>
                                        </p:tgtEl>
                                        <p:attrNameLst>
                                          <p:attrName>ppt_x</p:attrName>
                                          <p:attrName>ppt_y</p:attrName>
                                        </p:attrNameLst>
                                      </p:cBhvr>
                                    </p:animMotion>
                                  </p:childTnLst>
                                </p:cTn>
                              </p:par>
                            </p:childTnLst>
                          </p:cTn>
                        </p:par>
                      </p:childTnLst>
                    </p:cTn>
                  </p:par>
                </p:childTnLst>
              </p:cTn>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3CDFCA3-BF92-3341-8C42-87F4CC3E4037}"/>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SRMBOK </a:t>
            </a:r>
            <a:br>
              <a:rPr lang="en-US" sz="5900" spc="-100"/>
            </a:br>
            <a:r>
              <a:rPr lang="en-US" sz="5900" spc="-100"/>
              <a:t>Figure 11.3</a:t>
            </a:r>
          </a:p>
        </p:txBody>
      </p:sp>
      <p:pic>
        <p:nvPicPr>
          <p:cNvPr id="6" name="Content Placeholder 5" descr="A picture containing screenshot&#10;&#10;Description automatically generated">
            <a:extLst>
              <a:ext uri="{FF2B5EF4-FFF2-40B4-BE49-F238E27FC236}">
                <a16:creationId xmlns:a16="http://schemas.microsoft.com/office/drawing/2014/main" id="{44248E0C-1065-C544-95BA-4E644779E91B}"/>
              </a:ext>
            </a:extLst>
          </p:cNvPr>
          <p:cNvPicPr>
            <a:picLocks noChangeAspect="1"/>
          </p:cNvPicPr>
          <p:nvPr/>
        </p:nvPicPr>
        <p:blipFill rotWithShape="1">
          <a:blip r:embed="rId2"/>
          <a:srcRect t="1506" r="-1" b="-1"/>
          <a:stretch/>
        </p:blipFill>
        <p:spPr>
          <a:xfrm>
            <a:off x="5120640" y="759599"/>
            <a:ext cx="6367271" cy="5330650"/>
          </a:xfrm>
          <a:prstGeom prst="rect">
            <a:avLst/>
          </a:prstGeom>
        </p:spPr>
      </p:pic>
      <p:sp>
        <p:nvSpPr>
          <p:cNvPr id="46" name="Rectangle 4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943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14DD05-0751-0C42-AC05-85B335B39F88}"/>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dirty="0"/>
              <a:t>Key Elements</a:t>
            </a:r>
          </a:p>
        </p:txBody>
      </p:sp>
      <p:pic>
        <p:nvPicPr>
          <p:cNvPr id="5" name="Content Placeholder 4" descr="A screenshot of a cell phone&#10;&#10;Description automatically generated">
            <a:extLst>
              <a:ext uri="{FF2B5EF4-FFF2-40B4-BE49-F238E27FC236}">
                <a16:creationId xmlns:a16="http://schemas.microsoft.com/office/drawing/2014/main" id="{587F5C3F-7F37-C04B-BD19-AF34B385E824}"/>
              </a:ext>
            </a:extLst>
          </p:cNvPr>
          <p:cNvPicPr>
            <a:picLocks noGrp="1" noChangeAspect="1"/>
          </p:cNvPicPr>
          <p:nvPr>
            <p:ph idx="1"/>
          </p:nvPr>
        </p:nvPicPr>
        <p:blipFill rotWithShape="1">
          <a:blip r:embed="rId2"/>
          <a:srcRect r="-1" b="1505"/>
          <a:stretch/>
        </p:blipFill>
        <p:spPr>
          <a:xfrm>
            <a:off x="5120640" y="759599"/>
            <a:ext cx="6367271" cy="5330650"/>
          </a:xfrm>
          <a:prstGeom prst="rect">
            <a:avLst/>
          </a:prstGeom>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8FD26778-A815-FD44-9A85-7B1D6687C579}"/>
              </a:ext>
            </a:extLst>
          </p:cNvPr>
          <p:cNvSpPr/>
          <p:nvPr/>
        </p:nvSpPr>
        <p:spPr>
          <a:xfrm>
            <a:off x="5351172" y="1088265"/>
            <a:ext cx="5608749" cy="12878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61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49235F3-21DD-9E45-834A-3403785F7319}"/>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a:t>Swiss Cheese</a:t>
            </a:r>
          </a:p>
        </p:txBody>
      </p:sp>
      <p:pic>
        <p:nvPicPr>
          <p:cNvPr id="5" name="Content Placeholder 4" descr="A close up of text on a white background&#10;&#10;Description automatically generated">
            <a:extLst>
              <a:ext uri="{FF2B5EF4-FFF2-40B4-BE49-F238E27FC236}">
                <a16:creationId xmlns:a16="http://schemas.microsoft.com/office/drawing/2014/main" id="{1B544B0E-80BF-A548-BF7F-4869AFD605B4}"/>
              </a:ext>
            </a:extLst>
          </p:cNvPr>
          <p:cNvPicPr>
            <a:picLocks noGrp="1" noChangeAspect="1"/>
          </p:cNvPicPr>
          <p:nvPr>
            <p:ph idx="1"/>
          </p:nvPr>
        </p:nvPicPr>
        <p:blipFill rotWithShape="1">
          <a:blip r:embed="rId2"/>
          <a:srcRect t="16989" r="1" b="16037"/>
          <a:stretch/>
        </p:blipFill>
        <p:spPr>
          <a:xfrm>
            <a:off x="5120640" y="759599"/>
            <a:ext cx="6367271" cy="5330650"/>
          </a:xfrm>
          <a:prstGeom prst="rect">
            <a:avLst/>
          </a:prstGeom>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02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5">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D1C275-1B3F-3246-B13D-5D5E1A20D7D6}"/>
              </a:ext>
            </a:extLst>
          </p:cNvPr>
          <p:cNvSpPr>
            <a:spLocks noGrp="1"/>
          </p:cNvSpPr>
          <p:nvPr>
            <p:ph type="title"/>
          </p:nvPr>
        </p:nvSpPr>
        <p:spPr>
          <a:xfrm>
            <a:off x="641667" y="5257630"/>
            <a:ext cx="10908667" cy="1021405"/>
          </a:xfrm>
        </p:spPr>
        <p:txBody>
          <a:bodyPr>
            <a:normAutofit/>
          </a:bodyPr>
          <a:lstStyle/>
          <a:p>
            <a:pPr algn="ctr"/>
            <a:r>
              <a:rPr lang="en-US" dirty="0"/>
              <a:t>Threat Pathway</a:t>
            </a:r>
          </a:p>
        </p:txBody>
      </p:sp>
      <p:sp>
        <p:nvSpPr>
          <p:cNvPr id="44" name="Rectangle 39">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96E5CB17-1F0A-D640-A908-66A9234995DA}"/>
              </a:ext>
            </a:extLst>
          </p:cNvPr>
          <p:cNvGraphicFramePr>
            <a:graphicFrameLocks noGrp="1"/>
          </p:cNvGraphicFramePr>
          <p:nvPr>
            <p:ph idx="1"/>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ular Callout 2">
            <a:extLst>
              <a:ext uri="{FF2B5EF4-FFF2-40B4-BE49-F238E27FC236}">
                <a16:creationId xmlns:a16="http://schemas.microsoft.com/office/drawing/2014/main" id="{C2B5997C-EE8E-3D45-92ED-58DD89DAB0E6}"/>
              </a:ext>
            </a:extLst>
          </p:cNvPr>
          <p:cNvSpPr/>
          <p:nvPr/>
        </p:nvSpPr>
        <p:spPr>
          <a:xfrm>
            <a:off x="2547257" y="578965"/>
            <a:ext cx="1485900" cy="502585"/>
          </a:xfrm>
          <a:prstGeom prst="wedgeRectCallout">
            <a:avLst>
              <a:gd name="adj1" fmla="val 83994"/>
              <a:gd name="adj2" fmla="val 2406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CONTROLS</a:t>
            </a:r>
          </a:p>
        </p:txBody>
      </p:sp>
      <p:sp>
        <p:nvSpPr>
          <p:cNvPr id="8" name="Rectangular Callout 7">
            <a:extLst>
              <a:ext uri="{FF2B5EF4-FFF2-40B4-BE49-F238E27FC236}">
                <a16:creationId xmlns:a16="http://schemas.microsoft.com/office/drawing/2014/main" id="{A2A30699-7BA1-EB48-9ABA-515A75BAF745}"/>
              </a:ext>
            </a:extLst>
          </p:cNvPr>
          <p:cNvSpPr/>
          <p:nvPr/>
        </p:nvSpPr>
        <p:spPr>
          <a:xfrm>
            <a:off x="6057900" y="578965"/>
            <a:ext cx="1485900" cy="502585"/>
          </a:xfrm>
          <a:prstGeom prst="wedgeRectCallout">
            <a:avLst>
              <a:gd name="adj1" fmla="val 83994"/>
              <a:gd name="adj2" fmla="val 2406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CONTROLS</a:t>
            </a:r>
          </a:p>
        </p:txBody>
      </p:sp>
    </p:spTree>
    <p:extLst>
      <p:ext uri="{BB962C8B-B14F-4D97-AF65-F5344CB8AC3E}">
        <p14:creationId xmlns:p14="http://schemas.microsoft.com/office/powerpoint/2010/main" val="48651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A0D1800E-D692-0146-9364-0CC9888D40B3}"/>
              </a:ext>
            </a:extLst>
          </p:cNvPr>
          <p:cNvPicPr>
            <a:picLocks noGrp="1" noChangeAspect="1"/>
          </p:cNvPicPr>
          <p:nvPr>
            <p:ph idx="1"/>
          </p:nvPr>
        </p:nvPicPr>
        <p:blipFill rotWithShape="1">
          <a:blip r:embed="rId2"/>
          <a:srcRect b="1334"/>
          <a:stretch/>
        </p:blipFill>
        <p:spPr>
          <a:xfrm rot="5400000">
            <a:off x="2667000" y="-2667000"/>
            <a:ext cx="6858000" cy="12192000"/>
          </a:xfrm>
          <a:prstGeom prst="rect">
            <a:avLst/>
          </a:prstGeom>
        </p:spPr>
      </p:pic>
    </p:spTree>
    <p:extLst>
      <p:ext uri="{BB962C8B-B14F-4D97-AF65-F5344CB8AC3E}">
        <p14:creationId xmlns:p14="http://schemas.microsoft.com/office/powerpoint/2010/main" val="3089269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CARVER</a:t>
            </a:r>
            <a:br>
              <a:rPr lang="en-US" dirty="0"/>
            </a:br>
            <a:br>
              <a:rPr lang="en-US" dirty="0"/>
            </a:br>
            <a:r>
              <a:rPr lang="en-US" dirty="0"/>
              <a:t>Describing a Vulnerability</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lstStyle/>
          <a:p>
            <a:endParaRPr lang="en-US" dirty="0"/>
          </a:p>
          <a:p>
            <a:r>
              <a:rPr lang="en-US" dirty="0"/>
              <a:t>Criticality – measure of the impacts of an attack</a:t>
            </a:r>
          </a:p>
          <a:p>
            <a:r>
              <a:rPr lang="en-US" dirty="0"/>
              <a:t>Accessibility – ability to access the target</a:t>
            </a:r>
          </a:p>
          <a:p>
            <a:r>
              <a:rPr lang="en-US" dirty="0" err="1"/>
              <a:t>Recuperability</a:t>
            </a:r>
            <a:r>
              <a:rPr lang="en-US" dirty="0"/>
              <a:t> – ability of system to recover from an attack</a:t>
            </a:r>
          </a:p>
          <a:p>
            <a:r>
              <a:rPr lang="en-US" dirty="0"/>
              <a:t>Vulnerability – ease of accomplishing attack</a:t>
            </a:r>
          </a:p>
          <a:p>
            <a:r>
              <a:rPr lang="en-US" dirty="0"/>
              <a:t>Effect – amount of direct loss from an attack </a:t>
            </a:r>
          </a:p>
          <a:p>
            <a:r>
              <a:rPr lang="en-US" dirty="0"/>
              <a:t>Recognizability – ease of identifying target</a:t>
            </a:r>
          </a:p>
          <a:p>
            <a:endParaRPr lang="en-US" dirty="0"/>
          </a:p>
        </p:txBody>
      </p:sp>
    </p:spTree>
    <p:extLst>
      <p:ext uri="{BB962C8B-B14F-4D97-AF65-F5344CB8AC3E}">
        <p14:creationId xmlns:p14="http://schemas.microsoft.com/office/powerpoint/2010/main" val="126544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CAVE</a:t>
            </a:r>
            <a:br>
              <a:rPr lang="en-US" dirty="0"/>
            </a:br>
            <a:br>
              <a:rPr lang="en-US" dirty="0"/>
            </a:br>
            <a:r>
              <a:rPr lang="en-US" dirty="0"/>
              <a:t>Describing a Vulnerability</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lstStyle/>
          <a:p>
            <a:r>
              <a:rPr lang="en-US" dirty="0"/>
              <a:t>Cause – what are the immediate and root causes?</a:t>
            </a:r>
          </a:p>
          <a:p>
            <a:r>
              <a:rPr lang="en-US" dirty="0"/>
              <a:t>Asset – what is the resource or asset that could be vulnerable?</a:t>
            </a:r>
          </a:p>
          <a:p>
            <a:r>
              <a:rPr lang="en-US" dirty="0"/>
              <a:t>Vector – what specifically would be the attack vector(s)?</a:t>
            </a:r>
          </a:p>
          <a:p>
            <a:r>
              <a:rPr lang="en-US" dirty="0"/>
              <a:t>Event – what would the attacker use against the vulnerability?</a:t>
            </a:r>
          </a:p>
          <a:p>
            <a:endParaRPr lang="en-US" dirty="0"/>
          </a:p>
        </p:txBody>
      </p:sp>
    </p:spTree>
    <p:extLst>
      <p:ext uri="{BB962C8B-B14F-4D97-AF65-F5344CB8AC3E}">
        <p14:creationId xmlns:p14="http://schemas.microsoft.com/office/powerpoint/2010/main" val="314972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CAVE</a:t>
            </a:r>
            <a:br>
              <a:rPr lang="en-US" dirty="0"/>
            </a:br>
            <a:br>
              <a:rPr lang="en-US" dirty="0"/>
            </a:br>
            <a:r>
              <a:rPr lang="en-US" dirty="0"/>
              <a:t>My </a:t>
            </a:r>
            <a:r>
              <a:rPr lang="en-US" dirty="0" err="1"/>
              <a:t>neighbour’s</a:t>
            </a:r>
            <a:r>
              <a:rPr lang="en-US" dirty="0"/>
              <a:t> house is easy to break into</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lstStyle/>
          <a:p>
            <a:r>
              <a:rPr lang="en-US" dirty="0"/>
              <a:t>Cause </a:t>
            </a:r>
          </a:p>
          <a:p>
            <a:pPr lvl="1"/>
            <a:r>
              <a:rPr lang="en-US" dirty="0"/>
              <a:t>immediate cause: night latches are rubbish security</a:t>
            </a:r>
          </a:p>
          <a:p>
            <a:pPr lvl="1"/>
            <a:r>
              <a:rPr lang="en-US" dirty="0"/>
              <a:t>root cause: lack of knowledge about deadlocks </a:t>
            </a:r>
          </a:p>
          <a:p>
            <a:r>
              <a:rPr lang="en-US" dirty="0"/>
              <a:t>Asset – contents of his house</a:t>
            </a:r>
          </a:p>
          <a:p>
            <a:r>
              <a:rPr lang="en-US" dirty="0"/>
              <a:t>Vector – doors without deadlocks</a:t>
            </a:r>
          </a:p>
          <a:p>
            <a:r>
              <a:rPr lang="en-US" dirty="0"/>
              <a:t>Event – burglars can open the front door with a credit card</a:t>
            </a:r>
          </a:p>
          <a:p>
            <a:endParaRPr lang="en-US" dirty="0"/>
          </a:p>
          <a:p>
            <a:r>
              <a:rPr lang="en-US" dirty="0"/>
              <a:t>My </a:t>
            </a:r>
            <a:r>
              <a:rPr lang="en-US" dirty="0" err="1"/>
              <a:t>neighbours</a:t>
            </a:r>
            <a:r>
              <a:rPr lang="en-US" dirty="0"/>
              <a:t> front door (Vector) would be easily opened with a credit card (Event) and his bright and shiny stuff (Asset) stolen as the door is fitted with a night latch (Immediate Cause) because my </a:t>
            </a:r>
            <a:r>
              <a:rPr lang="en-US" dirty="0" err="1"/>
              <a:t>neighbours</a:t>
            </a:r>
            <a:r>
              <a:rPr lang="en-US" dirty="0"/>
              <a:t> don’t realize how deadlocks work (Root Cause).</a:t>
            </a:r>
          </a:p>
          <a:p>
            <a:endParaRPr lang="en-US" dirty="0"/>
          </a:p>
        </p:txBody>
      </p:sp>
    </p:spTree>
    <p:extLst>
      <p:ext uri="{BB962C8B-B14F-4D97-AF65-F5344CB8AC3E}">
        <p14:creationId xmlns:p14="http://schemas.microsoft.com/office/powerpoint/2010/main" val="320953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CAVE</a:t>
            </a:r>
            <a:br>
              <a:rPr lang="en-US" dirty="0"/>
            </a:br>
            <a:br>
              <a:rPr lang="en-US" dirty="0"/>
            </a:br>
            <a:r>
              <a:rPr lang="en-US" dirty="0"/>
              <a:t>My boss has no clue just how vulnerable our IP is!</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lstStyle/>
          <a:p>
            <a:r>
              <a:rPr lang="en-US" dirty="0"/>
              <a:t>Cause </a:t>
            </a:r>
          </a:p>
          <a:p>
            <a:pPr lvl="1"/>
            <a:r>
              <a:rPr lang="en-US" dirty="0"/>
              <a:t>Immediate cause: email is widely used by everyone in the business</a:t>
            </a:r>
          </a:p>
          <a:p>
            <a:pPr lvl="1"/>
            <a:r>
              <a:rPr lang="en-US" dirty="0"/>
              <a:t>underlying or root cause: lack of training</a:t>
            </a:r>
          </a:p>
          <a:p>
            <a:r>
              <a:rPr lang="en-US" dirty="0"/>
              <a:t>Asset – our intellectual property</a:t>
            </a:r>
          </a:p>
          <a:p>
            <a:r>
              <a:rPr lang="en-US" dirty="0"/>
              <a:t>Vector – human/email</a:t>
            </a:r>
          </a:p>
          <a:p>
            <a:r>
              <a:rPr lang="en-US" dirty="0"/>
              <a:t>Event – phishing attack</a:t>
            </a:r>
          </a:p>
          <a:p>
            <a:endParaRPr lang="en-US" dirty="0"/>
          </a:p>
          <a:p>
            <a:r>
              <a:rPr lang="en-US" dirty="0"/>
              <a:t>The organization is vulnerable to compromise of intellectual property because staff rely on email but are not trained to identify and manage phishing attacks.</a:t>
            </a:r>
          </a:p>
          <a:p>
            <a:endParaRPr lang="en-US" dirty="0"/>
          </a:p>
        </p:txBody>
      </p:sp>
    </p:spTree>
    <p:extLst>
      <p:ext uri="{BB962C8B-B14F-4D97-AF65-F5344CB8AC3E}">
        <p14:creationId xmlns:p14="http://schemas.microsoft.com/office/powerpoint/2010/main" val="240504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2" name="Rectangle 35">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D1C275-1B3F-3246-B13D-5D5E1A20D7D6}"/>
              </a:ext>
            </a:extLst>
          </p:cNvPr>
          <p:cNvSpPr>
            <a:spLocks noGrp="1"/>
          </p:cNvSpPr>
          <p:nvPr>
            <p:ph type="title"/>
          </p:nvPr>
        </p:nvSpPr>
        <p:spPr>
          <a:xfrm>
            <a:off x="641667" y="5257630"/>
            <a:ext cx="10908667" cy="1021405"/>
          </a:xfrm>
        </p:spPr>
        <p:txBody>
          <a:bodyPr>
            <a:normAutofit/>
          </a:bodyPr>
          <a:lstStyle/>
          <a:p>
            <a:pPr algn="ctr"/>
            <a:r>
              <a:rPr lang="en-US" dirty="0"/>
              <a:t>Threat Pathway</a:t>
            </a:r>
          </a:p>
        </p:txBody>
      </p:sp>
      <p:sp>
        <p:nvSpPr>
          <p:cNvPr id="44" name="Rectangle 39">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96E5CB17-1F0A-D640-A908-66A9234995DA}"/>
              </a:ext>
            </a:extLst>
          </p:cNvPr>
          <p:cNvGraphicFramePr>
            <a:graphicFrameLocks noGrp="1"/>
          </p:cNvGraphicFramePr>
          <p:nvPr>
            <p:ph idx="1"/>
            <p:extLst>
              <p:ext uri="{D42A27DB-BD31-4B8C-83A1-F6EECF244321}">
                <p14:modId xmlns:p14="http://schemas.microsoft.com/office/powerpoint/2010/main" val="1096711095"/>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ular Callout 2">
            <a:extLst>
              <a:ext uri="{FF2B5EF4-FFF2-40B4-BE49-F238E27FC236}">
                <a16:creationId xmlns:a16="http://schemas.microsoft.com/office/drawing/2014/main" id="{C2B5997C-EE8E-3D45-92ED-58DD89DAB0E6}"/>
              </a:ext>
            </a:extLst>
          </p:cNvPr>
          <p:cNvSpPr/>
          <p:nvPr/>
        </p:nvSpPr>
        <p:spPr>
          <a:xfrm>
            <a:off x="2547257" y="578965"/>
            <a:ext cx="1485900" cy="502585"/>
          </a:xfrm>
          <a:prstGeom prst="wedgeRectCallout">
            <a:avLst>
              <a:gd name="adj1" fmla="val 83994"/>
              <a:gd name="adj2" fmla="val 2406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CONTROLS</a:t>
            </a:r>
          </a:p>
        </p:txBody>
      </p:sp>
      <p:sp>
        <p:nvSpPr>
          <p:cNvPr id="8" name="Rectangular Callout 7">
            <a:extLst>
              <a:ext uri="{FF2B5EF4-FFF2-40B4-BE49-F238E27FC236}">
                <a16:creationId xmlns:a16="http://schemas.microsoft.com/office/drawing/2014/main" id="{A2A30699-7BA1-EB48-9ABA-515A75BAF745}"/>
              </a:ext>
            </a:extLst>
          </p:cNvPr>
          <p:cNvSpPr/>
          <p:nvPr/>
        </p:nvSpPr>
        <p:spPr>
          <a:xfrm>
            <a:off x="6057900" y="578965"/>
            <a:ext cx="1485900" cy="502585"/>
          </a:xfrm>
          <a:prstGeom prst="wedgeRectCallout">
            <a:avLst>
              <a:gd name="adj1" fmla="val 83994"/>
              <a:gd name="adj2" fmla="val 2406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CONTROLS</a:t>
            </a:r>
          </a:p>
        </p:txBody>
      </p:sp>
    </p:spTree>
    <p:extLst>
      <p:ext uri="{BB962C8B-B14F-4D97-AF65-F5344CB8AC3E}">
        <p14:creationId xmlns:p14="http://schemas.microsoft.com/office/powerpoint/2010/main" val="296090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CAVE</a:t>
            </a:r>
            <a:br>
              <a:rPr lang="en-US" dirty="0"/>
            </a:br>
            <a:br>
              <a:rPr lang="en-US" dirty="0"/>
            </a:br>
            <a:r>
              <a:rPr lang="en-US" dirty="0"/>
              <a:t>List your:</a:t>
            </a:r>
            <a:br>
              <a:rPr lang="en-US" dirty="0"/>
            </a:br>
            <a:r>
              <a:rPr lang="en-US" sz="2800" dirty="0"/>
              <a:t>- assets</a:t>
            </a:r>
            <a:br>
              <a:rPr lang="en-US" sz="2800" dirty="0"/>
            </a:br>
            <a:r>
              <a:rPr lang="en-US" sz="2800" dirty="0"/>
              <a:t>- possible events </a:t>
            </a:r>
            <a:br>
              <a:rPr lang="en-US" sz="2800" dirty="0"/>
            </a:br>
            <a:r>
              <a:rPr lang="en-US" sz="2800" dirty="0"/>
              <a:t>- attack vectors </a:t>
            </a:r>
            <a:br>
              <a:rPr lang="en-US" sz="2800" dirty="0"/>
            </a:br>
            <a:r>
              <a:rPr lang="en-US" sz="1800" i="1" dirty="0"/>
              <a:t>(red team, attack tree, </a:t>
            </a:r>
            <a:r>
              <a:rPr lang="en-US" sz="1800" i="1" dirty="0" err="1"/>
              <a:t>etc</a:t>
            </a:r>
            <a:r>
              <a:rPr lang="en-US" sz="1800" i="1" dirty="0"/>
              <a:t>)</a:t>
            </a:r>
            <a:br>
              <a:rPr lang="en-US" sz="2800" dirty="0"/>
            </a:br>
            <a:r>
              <a:rPr lang="en-US" sz="2800" dirty="0"/>
              <a:t>- causes</a:t>
            </a:r>
            <a:endParaRPr lang="en-US" dirty="0"/>
          </a:p>
        </p:txBody>
      </p:sp>
      <p:graphicFrame>
        <p:nvGraphicFramePr>
          <p:cNvPr id="4" name="Content Placeholder 3">
            <a:extLst>
              <a:ext uri="{FF2B5EF4-FFF2-40B4-BE49-F238E27FC236}">
                <a16:creationId xmlns:a16="http://schemas.microsoft.com/office/drawing/2014/main" id="{49598CE4-6F18-6B40-9AEB-2CB998BD0F1F}"/>
              </a:ext>
            </a:extLst>
          </p:cNvPr>
          <p:cNvGraphicFramePr>
            <a:graphicFrameLocks noGrp="1"/>
          </p:cNvGraphicFramePr>
          <p:nvPr>
            <p:ph idx="1"/>
            <p:extLst>
              <p:ext uri="{D42A27DB-BD31-4B8C-83A1-F6EECF244321}">
                <p14:modId xmlns:p14="http://schemas.microsoft.com/office/powerpoint/2010/main" val="1403733283"/>
              </p:ext>
            </p:extLst>
          </p:nvPr>
        </p:nvGraphicFramePr>
        <p:xfrm>
          <a:off x="3868738" y="863600"/>
          <a:ext cx="7315200" cy="4394200"/>
        </p:xfrm>
        <a:graphic>
          <a:graphicData uri="http://schemas.openxmlformats.org/drawingml/2006/table">
            <a:tbl>
              <a:tblPr firstRow="1" bandRow="1">
                <a:tableStyleId>{5C22544A-7EE6-4342-B048-85BDC9FD1C3A}</a:tableStyleId>
              </a:tblPr>
              <a:tblGrid>
                <a:gridCol w="1991149">
                  <a:extLst>
                    <a:ext uri="{9D8B030D-6E8A-4147-A177-3AD203B41FA5}">
                      <a16:colId xmlns:a16="http://schemas.microsoft.com/office/drawing/2014/main" val="1665819550"/>
                    </a:ext>
                  </a:extLst>
                </a:gridCol>
                <a:gridCol w="1666451">
                  <a:extLst>
                    <a:ext uri="{9D8B030D-6E8A-4147-A177-3AD203B41FA5}">
                      <a16:colId xmlns:a16="http://schemas.microsoft.com/office/drawing/2014/main" val="2244758558"/>
                    </a:ext>
                  </a:extLst>
                </a:gridCol>
                <a:gridCol w="1828800">
                  <a:extLst>
                    <a:ext uri="{9D8B030D-6E8A-4147-A177-3AD203B41FA5}">
                      <a16:colId xmlns:a16="http://schemas.microsoft.com/office/drawing/2014/main" val="2883994857"/>
                    </a:ext>
                  </a:extLst>
                </a:gridCol>
                <a:gridCol w="1828800">
                  <a:extLst>
                    <a:ext uri="{9D8B030D-6E8A-4147-A177-3AD203B41FA5}">
                      <a16:colId xmlns:a16="http://schemas.microsoft.com/office/drawing/2014/main" val="3807019713"/>
                    </a:ext>
                  </a:extLst>
                </a:gridCol>
              </a:tblGrid>
              <a:tr h="370840">
                <a:tc>
                  <a:txBody>
                    <a:bodyPr/>
                    <a:lstStyle/>
                    <a:p>
                      <a:r>
                        <a:rPr lang="en-US" dirty="0"/>
                        <a:t>CAUSE</a:t>
                      </a:r>
                    </a:p>
                  </a:txBody>
                  <a:tcPr/>
                </a:tc>
                <a:tc>
                  <a:txBody>
                    <a:bodyPr/>
                    <a:lstStyle/>
                    <a:p>
                      <a:r>
                        <a:rPr lang="en-US" dirty="0"/>
                        <a:t>ASSET</a:t>
                      </a:r>
                    </a:p>
                  </a:txBody>
                  <a:tcPr/>
                </a:tc>
                <a:tc>
                  <a:txBody>
                    <a:bodyPr/>
                    <a:lstStyle/>
                    <a:p>
                      <a:r>
                        <a:rPr lang="en-US" dirty="0"/>
                        <a:t>VECTOR</a:t>
                      </a:r>
                    </a:p>
                  </a:txBody>
                  <a:tcPr/>
                </a:tc>
                <a:tc>
                  <a:txBody>
                    <a:bodyPr/>
                    <a:lstStyle/>
                    <a:p>
                      <a:r>
                        <a:rPr lang="en-US" dirty="0"/>
                        <a:t>EVENT</a:t>
                      </a:r>
                    </a:p>
                  </a:txBody>
                  <a:tcPr/>
                </a:tc>
                <a:extLst>
                  <a:ext uri="{0D108BD9-81ED-4DB2-BD59-A6C34878D82A}">
                    <a16:rowId xmlns:a16="http://schemas.microsoft.com/office/drawing/2014/main" val="3820826972"/>
                  </a:ext>
                </a:extLst>
              </a:tr>
              <a:tr h="370840">
                <a:tc rowSpan="5">
                  <a:txBody>
                    <a:bodyPr/>
                    <a:lstStyle/>
                    <a:p>
                      <a:r>
                        <a:rPr lang="en-US" dirty="0"/>
                        <a:t>Immediate causes:</a:t>
                      </a:r>
                      <a:br>
                        <a:rPr lang="en-US" dirty="0"/>
                      </a:br>
                      <a:r>
                        <a:rPr lang="en-US" dirty="0"/>
                        <a:t>- Human error</a:t>
                      </a:r>
                      <a:br>
                        <a:rPr lang="en-US" dirty="0"/>
                      </a:br>
                      <a:r>
                        <a:rPr lang="en-US" dirty="0"/>
                        <a:t>- Legacy software</a:t>
                      </a:r>
                      <a:br>
                        <a:rPr lang="en-US" dirty="0"/>
                      </a:br>
                      <a:r>
                        <a:rPr lang="en-US" dirty="0"/>
                        <a:t>- Maintenance</a:t>
                      </a:r>
                    </a:p>
                    <a:p>
                      <a:endParaRPr lang="en-US" dirty="0"/>
                    </a:p>
                    <a:p>
                      <a:endParaRPr lang="en-US" dirty="0"/>
                    </a:p>
                    <a:p>
                      <a:r>
                        <a:rPr lang="en-US" dirty="0"/>
                        <a:t>Root causes:</a:t>
                      </a:r>
                    </a:p>
                    <a:p>
                      <a:r>
                        <a:rPr lang="en-US" dirty="0"/>
                        <a:t>- Training</a:t>
                      </a:r>
                      <a:br>
                        <a:rPr lang="en-US" dirty="0"/>
                      </a:br>
                      <a:r>
                        <a:rPr lang="en-US" dirty="0"/>
                        <a:t>- Leadership</a:t>
                      </a:r>
                      <a:br>
                        <a:rPr lang="en-US" dirty="0"/>
                      </a:br>
                      <a:r>
                        <a:rPr lang="en-US" dirty="0"/>
                        <a:t>- Resourcing</a:t>
                      </a:r>
                      <a:br>
                        <a:rPr lang="en-US" dirty="0"/>
                      </a:br>
                      <a:r>
                        <a:rPr lang="en-US" dirty="0"/>
                        <a:t>- Supervision</a:t>
                      </a:r>
                      <a:br>
                        <a:rPr lang="en-US" dirty="0"/>
                      </a:br>
                      <a:r>
                        <a:rPr lang="en-US" dirty="0"/>
                        <a:t>- Work tempo</a:t>
                      </a:r>
                    </a:p>
                  </a:txBody>
                  <a:tcPr/>
                </a:tc>
                <a:tc>
                  <a:txBody>
                    <a:bodyPr/>
                    <a:lstStyle/>
                    <a:p>
                      <a:r>
                        <a:rPr lang="en-US" dirty="0"/>
                        <a:t>Property</a:t>
                      </a:r>
                    </a:p>
                  </a:txBody>
                  <a:tcPr/>
                </a:tc>
                <a:tc>
                  <a:txBody>
                    <a:bodyPr/>
                    <a:lstStyle/>
                    <a:p>
                      <a:r>
                        <a:rPr lang="en-US" dirty="0"/>
                        <a:t>- Factory gate</a:t>
                      </a:r>
                    </a:p>
                    <a:p>
                      <a:r>
                        <a:rPr lang="en-US" dirty="0"/>
                        <a:t>- Delivery</a:t>
                      </a:r>
                    </a:p>
                  </a:txBody>
                  <a:tcPr/>
                </a:tc>
                <a:tc>
                  <a:txBody>
                    <a:bodyPr/>
                    <a:lstStyle/>
                    <a:p>
                      <a:r>
                        <a:rPr lang="en-US" dirty="0"/>
                        <a:t>- Arson</a:t>
                      </a:r>
                    </a:p>
                    <a:p>
                      <a:r>
                        <a:rPr lang="en-US" dirty="0"/>
                        <a:t>- Theft</a:t>
                      </a:r>
                    </a:p>
                  </a:txBody>
                  <a:tcPr/>
                </a:tc>
                <a:extLst>
                  <a:ext uri="{0D108BD9-81ED-4DB2-BD59-A6C34878D82A}">
                    <a16:rowId xmlns:a16="http://schemas.microsoft.com/office/drawing/2014/main" val="1394441994"/>
                  </a:ext>
                </a:extLst>
              </a:tr>
              <a:tr h="370840">
                <a:tc vMerge="1">
                  <a:txBody>
                    <a:bodyPr/>
                    <a:lstStyle/>
                    <a:p>
                      <a:endParaRPr lang="en-US" dirty="0"/>
                    </a:p>
                  </a:txBody>
                  <a:tcPr/>
                </a:tc>
                <a:tc>
                  <a:txBody>
                    <a:bodyPr/>
                    <a:lstStyle/>
                    <a:p>
                      <a:r>
                        <a:rPr lang="en-US" dirty="0"/>
                        <a:t>Information</a:t>
                      </a:r>
                    </a:p>
                  </a:txBody>
                  <a:tcPr/>
                </a:tc>
                <a:tc>
                  <a:txBody>
                    <a:bodyPr/>
                    <a:lstStyle/>
                    <a:p>
                      <a:r>
                        <a:rPr lang="en-US" dirty="0"/>
                        <a:t>- Email</a:t>
                      </a:r>
                      <a:br>
                        <a:rPr lang="en-US" dirty="0"/>
                      </a:br>
                      <a:r>
                        <a:rPr lang="en-US" dirty="0"/>
                        <a:t>- Internet</a:t>
                      </a:r>
                      <a:br>
                        <a:rPr lang="en-US" dirty="0"/>
                      </a:br>
                      <a:r>
                        <a:rPr lang="en-US" dirty="0"/>
                        <a:t>- USB</a:t>
                      </a:r>
                    </a:p>
                  </a:txBody>
                  <a:tcPr/>
                </a:tc>
                <a:tc>
                  <a:txBody>
                    <a:bodyPr/>
                    <a:lstStyle/>
                    <a:p>
                      <a:r>
                        <a:rPr lang="en-US" dirty="0"/>
                        <a:t>- Hacking</a:t>
                      </a:r>
                    </a:p>
                    <a:p>
                      <a:r>
                        <a:rPr lang="en-US" dirty="0"/>
                        <a:t>- Phishing</a:t>
                      </a:r>
                    </a:p>
                    <a:p>
                      <a:r>
                        <a:rPr lang="en-US" dirty="0"/>
                        <a:t>- Malware</a:t>
                      </a:r>
                    </a:p>
                  </a:txBody>
                  <a:tcPr/>
                </a:tc>
                <a:extLst>
                  <a:ext uri="{0D108BD9-81ED-4DB2-BD59-A6C34878D82A}">
                    <a16:rowId xmlns:a16="http://schemas.microsoft.com/office/drawing/2014/main" val="1798112168"/>
                  </a:ext>
                </a:extLst>
              </a:tr>
              <a:tr h="370840">
                <a:tc vMerge="1">
                  <a:txBody>
                    <a:bodyPr/>
                    <a:lstStyle/>
                    <a:p>
                      <a:endParaRPr lang="en-US" dirty="0"/>
                    </a:p>
                  </a:txBody>
                  <a:tcPr/>
                </a:tc>
                <a:tc>
                  <a:txBody>
                    <a:bodyPr/>
                    <a:lstStyle/>
                    <a:p>
                      <a:r>
                        <a:rPr lang="en-US" dirty="0"/>
                        <a:t>People</a:t>
                      </a:r>
                    </a:p>
                  </a:txBody>
                  <a:tcPr/>
                </a:tc>
                <a:tc>
                  <a:txBody>
                    <a:bodyPr/>
                    <a:lstStyle/>
                    <a:p>
                      <a:r>
                        <a:rPr lang="en-US" dirty="0"/>
                        <a:t>Addictions</a:t>
                      </a:r>
                    </a:p>
                    <a:p>
                      <a:r>
                        <a:rPr lang="en-US" dirty="0"/>
                        <a:t>Remote travel</a:t>
                      </a:r>
                    </a:p>
                  </a:txBody>
                  <a:tcPr/>
                </a:tc>
                <a:tc>
                  <a:txBody>
                    <a:bodyPr/>
                    <a:lstStyle/>
                    <a:p>
                      <a:r>
                        <a:rPr lang="en-US" dirty="0"/>
                        <a:t>- Blackmail</a:t>
                      </a:r>
                    </a:p>
                    <a:p>
                      <a:r>
                        <a:rPr lang="en-US" dirty="0"/>
                        <a:t>- Assault</a:t>
                      </a:r>
                    </a:p>
                  </a:txBody>
                  <a:tcPr/>
                </a:tc>
                <a:extLst>
                  <a:ext uri="{0D108BD9-81ED-4DB2-BD59-A6C34878D82A}">
                    <a16:rowId xmlns:a16="http://schemas.microsoft.com/office/drawing/2014/main" val="1372799172"/>
                  </a:ext>
                </a:extLst>
              </a:tr>
              <a:tr h="370840">
                <a:tc vMerge="1">
                  <a:txBody>
                    <a:bodyPr/>
                    <a:lstStyle/>
                    <a:p>
                      <a:endParaRPr lang="en-US" dirty="0"/>
                    </a:p>
                  </a:txBody>
                  <a:tcPr/>
                </a:tc>
                <a:tc>
                  <a:txBody>
                    <a:bodyPr/>
                    <a:lstStyle/>
                    <a:p>
                      <a:r>
                        <a:rPr lang="en-US" dirty="0"/>
                        <a:t>Economic</a:t>
                      </a:r>
                    </a:p>
                  </a:txBody>
                  <a:tcPr/>
                </a:tc>
                <a:tc>
                  <a:txBody>
                    <a:bodyPr/>
                    <a:lstStyle/>
                    <a:p>
                      <a:r>
                        <a:rPr lang="en-US" dirty="0"/>
                        <a:t>- Inventory</a:t>
                      </a:r>
                    </a:p>
                    <a:p>
                      <a:r>
                        <a:rPr lang="en-US" dirty="0"/>
                        <a:t>- Debt</a:t>
                      </a:r>
                    </a:p>
                  </a:txBody>
                  <a:tcPr/>
                </a:tc>
                <a:tc>
                  <a:txBody>
                    <a:bodyPr/>
                    <a:lstStyle/>
                    <a:p>
                      <a:r>
                        <a:rPr lang="en-US" dirty="0"/>
                        <a:t>- Theft</a:t>
                      </a:r>
                      <a:br>
                        <a:rPr lang="en-US" dirty="0"/>
                      </a:br>
                      <a:r>
                        <a:rPr lang="en-US" dirty="0"/>
                        <a:t>- Foreclosure</a:t>
                      </a:r>
                    </a:p>
                  </a:txBody>
                  <a:tcPr/>
                </a:tc>
                <a:extLst>
                  <a:ext uri="{0D108BD9-81ED-4DB2-BD59-A6C34878D82A}">
                    <a16:rowId xmlns:a16="http://schemas.microsoft.com/office/drawing/2014/main" val="1474326692"/>
                  </a:ext>
                </a:extLst>
              </a:tr>
              <a:tr h="370840">
                <a:tc vMerge="1">
                  <a:txBody>
                    <a:bodyPr/>
                    <a:lstStyle/>
                    <a:p>
                      <a:endParaRPr lang="en-US" dirty="0"/>
                    </a:p>
                  </a:txBody>
                  <a:tcPr/>
                </a:tc>
                <a:tc>
                  <a:txBody>
                    <a:bodyPr/>
                    <a:lstStyle/>
                    <a:p>
                      <a:r>
                        <a:rPr lang="en-US" dirty="0"/>
                        <a:t>Reputation</a:t>
                      </a:r>
                    </a:p>
                  </a:txBody>
                  <a:tcPr/>
                </a:tc>
                <a:tc>
                  <a:txBody>
                    <a:bodyPr/>
                    <a:lstStyle/>
                    <a:p>
                      <a:r>
                        <a:rPr lang="en-US" dirty="0"/>
                        <a:t>- Social media</a:t>
                      </a:r>
                    </a:p>
                    <a:p>
                      <a:r>
                        <a:rPr lang="en-US" dirty="0"/>
                        <a:t>- Newspapers</a:t>
                      </a:r>
                    </a:p>
                    <a:p>
                      <a:r>
                        <a:rPr lang="en-US" dirty="0"/>
                        <a:t>= Television</a:t>
                      </a:r>
                    </a:p>
                    <a:p>
                      <a:r>
                        <a:rPr lang="en-US" dirty="0"/>
                        <a:t>- Political inquiry</a:t>
                      </a:r>
                    </a:p>
                  </a:txBody>
                  <a:tcPr/>
                </a:tc>
                <a:tc>
                  <a:txBody>
                    <a:bodyPr/>
                    <a:lstStyle/>
                    <a:p>
                      <a:r>
                        <a:rPr lang="en-US" dirty="0"/>
                        <a:t>- Trolling</a:t>
                      </a:r>
                      <a:br>
                        <a:rPr lang="en-US" dirty="0"/>
                      </a:br>
                      <a:r>
                        <a:rPr lang="en-US" dirty="0"/>
                        <a:t>- Press release </a:t>
                      </a:r>
                      <a:br>
                        <a:rPr lang="en-US" dirty="0"/>
                      </a:br>
                      <a:r>
                        <a:rPr lang="en-US" dirty="0"/>
                        <a:t>- Industrial accident</a:t>
                      </a:r>
                    </a:p>
                  </a:txBody>
                  <a:tcPr/>
                </a:tc>
                <a:extLst>
                  <a:ext uri="{0D108BD9-81ED-4DB2-BD59-A6C34878D82A}">
                    <a16:rowId xmlns:a16="http://schemas.microsoft.com/office/drawing/2014/main" val="319399100"/>
                  </a:ext>
                </a:extLst>
              </a:tr>
            </a:tbl>
          </a:graphicData>
        </a:graphic>
      </p:graphicFrame>
    </p:spTree>
    <p:extLst>
      <p:ext uri="{BB962C8B-B14F-4D97-AF65-F5344CB8AC3E}">
        <p14:creationId xmlns:p14="http://schemas.microsoft.com/office/powerpoint/2010/main" val="2919256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BD22-9697-0549-BF30-7055F7402204}"/>
              </a:ext>
            </a:extLst>
          </p:cNvPr>
          <p:cNvSpPr>
            <a:spLocks noGrp="1"/>
          </p:cNvSpPr>
          <p:nvPr>
            <p:ph type="title"/>
          </p:nvPr>
        </p:nvSpPr>
        <p:spPr/>
        <p:txBody>
          <a:bodyPr anchor="b">
            <a:normAutofit/>
          </a:bodyPr>
          <a:lstStyle/>
          <a:p>
            <a:r>
              <a:rPr lang="en-US" sz="2400"/>
              <a:t>CAUSES</a:t>
            </a:r>
          </a:p>
        </p:txBody>
      </p:sp>
      <p:graphicFrame>
        <p:nvGraphicFramePr>
          <p:cNvPr id="4" name="Content Placeholder 3">
            <a:extLst>
              <a:ext uri="{FF2B5EF4-FFF2-40B4-BE49-F238E27FC236}">
                <a16:creationId xmlns:a16="http://schemas.microsoft.com/office/drawing/2014/main" id="{6EF303DC-47BB-364F-8EEB-8200215C9280}"/>
              </a:ext>
            </a:extLst>
          </p:cNvPr>
          <p:cNvGraphicFramePr>
            <a:graphicFrameLocks noGrp="1"/>
          </p:cNvGraphicFramePr>
          <p:nvPr>
            <p:ph idx="1"/>
            <p:extLst>
              <p:ext uri="{D42A27DB-BD31-4B8C-83A1-F6EECF244321}">
                <p14:modId xmlns:p14="http://schemas.microsoft.com/office/powerpoint/2010/main" val="3303555707"/>
              </p:ext>
            </p:extLst>
          </p:nvPr>
        </p:nvGraphicFramePr>
        <p:xfrm>
          <a:off x="3868738" y="863600"/>
          <a:ext cx="7503307" cy="4759960"/>
        </p:xfrm>
        <a:graphic>
          <a:graphicData uri="http://schemas.openxmlformats.org/drawingml/2006/table">
            <a:tbl>
              <a:tblPr firstRow="1" bandRow="1">
                <a:tableStyleId>{5C22544A-7EE6-4342-B048-85BDC9FD1C3A}</a:tableStyleId>
              </a:tblPr>
              <a:tblGrid>
                <a:gridCol w="2004028">
                  <a:extLst>
                    <a:ext uri="{9D8B030D-6E8A-4147-A177-3AD203B41FA5}">
                      <a16:colId xmlns:a16="http://schemas.microsoft.com/office/drawing/2014/main" val="3913223543"/>
                    </a:ext>
                  </a:extLst>
                </a:gridCol>
                <a:gridCol w="1653572">
                  <a:extLst>
                    <a:ext uri="{9D8B030D-6E8A-4147-A177-3AD203B41FA5}">
                      <a16:colId xmlns:a16="http://schemas.microsoft.com/office/drawing/2014/main" val="336260692"/>
                    </a:ext>
                  </a:extLst>
                </a:gridCol>
                <a:gridCol w="1828800">
                  <a:extLst>
                    <a:ext uri="{9D8B030D-6E8A-4147-A177-3AD203B41FA5}">
                      <a16:colId xmlns:a16="http://schemas.microsoft.com/office/drawing/2014/main" val="104201583"/>
                    </a:ext>
                  </a:extLst>
                </a:gridCol>
                <a:gridCol w="2016907">
                  <a:extLst>
                    <a:ext uri="{9D8B030D-6E8A-4147-A177-3AD203B41FA5}">
                      <a16:colId xmlns:a16="http://schemas.microsoft.com/office/drawing/2014/main" val="2099085086"/>
                    </a:ext>
                  </a:extLst>
                </a:gridCol>
              </a:tblGrid>
              <a:tr h="370840">
                <a:tc>
                  <a:txBody>
                    <a:bodyPr/>
                    <a:lstStyle/>
                    <a:p>
                      <a:r>
                        <a:rPr lang="en-US" dirty="0"/>
                        <a:t>CAUSES</a:t>
                      </a:r>
                    </a:p>
                  </a:txBody>
                  <a:tcPr/>
                </a:tc>
                <a:tc>
                  <a:txBody>
                    <a:bodyPr/>
                    <a:lstStyle/>
                    <a:p>
                      <a:r>
                        <a:rPr lang="en-US" dirty="0"/>
                        <a:t>ASSETS</a:t>
                      </a:r>
                    </a:p>
                  </a:txBody>
                  <a:tcPr/>
                </a:tc>
                <a:tc>
                  <a:txBody>
                    <a:bodyPr/>
                    <a:lstStyle/>
                    <a:p>
                      <a:r>
                        <a:rPr lang="en-US" dirty="0"/>
                        <a:t>VECTOR</a:t>
                      </a:r>
                    </a:p>
                  </a:txBody>
                  <a:tcPr/>
                </a:tc>
                <a:tc>
                  <a:txBody>
                    <a:bodyPr/>
                    <a:lstStyle/>
                    <a:p>
                      <a:r>
                        <a:rPr lang="en-US" dirty="0"/>
                        <a:t>EVENT</a:t>
                      </a:r>
                    </a:p>
                  </a:txBody>
                  <a:tcPr/>
                </a:tc>
                <a:extLst>
                  <a:ext uri="{0D108BD9-81ED-4DB2-BD59-A6C34878D82A}">
                    <a16:rowId xmlns:a16="http://schemas.microsoft.com/office/drawing/2014/main" val="3165938549"/>
                  </a:ext>
                </a:extLst>
              </a:tr>
              <a:tr h="370840">
                <a:tc>
                  <a:txBody>
                    <a:bodyPr/>
                    <a:lstStyle/>
                    <a:p>
                      <a:r>
                        <a:rPr lang="en-US" dirty="0"/>
                        <a:t>Legacy Software (resources)</a:t>
                      </a:r>
                    </a:p>
                  </a:txBody>
                  <a:tcPr/>
                </a:tc>
                <a:tc>
                  <a:txBody>
                    <a:bodyPr/>
                    <a:lstStyle/>
                    <a:p>
                      <a:r>
                        <a:rPr lang="en-US" dirty="0"/>
                        <a:t>Information (patents)</a:t>
                      </a:r>
                    </a:p>
                  </a:txBody>
                  <a:tcPr/>
                </a:tc>
                <a:tc>
                  <a:txBody>
                    <a:bodyPr/>
                    <a:lstStyle/>
                    <a:p>
                      <a:r>
                        <a:rPr lang="en-US" dirty="0"/>
                        <a:t>Email</a:t>
                      </a:r>
                    </a:p>
                    <a:p>
                      <a:r>
                        <a:rPr lang="en-US" dirty="0"/>
                        <a:t>Web browsing</a:t>
                      </a:r>
                    </a:p>
                  </a:txBody>
                  <a:tcPr/>
                </a:tc>
                <a:tc>
                  <a:txBody>
                    <a:bodyPr/>
                    <a:lstStyle/>
                    <a:p>
                      <a:r>
                        <a:rPr lang="en-US" dirty="0"/>
                        <a:t>Phishing</a:t>
                      </a:r>
                    </a:p>
                    <a:p>
                      <a:r>
                        <a:rPr lang="en-US" dirty="0"/>
                        <a:t>Hacking</a:t>
                      </a:r>
                    </a:p>
                  </a:txBody>
                  <a:tcPr/>
                </a:tc>
                <a:extLst>
                  <a:ext uri="{0D108BD9-81ED-4DB2-BD59-A6C34878D82A}">
                    <a16:rowId xmlns:a16="http://schemas.microsoft.com/office/drawing/2014/main" val="2109950827"/>
                  </a:ext>
                </a:extLst>
              </a:tr>
              <a:tr h="370840">
                <a:tc>
                  <a:txBody>
                    <a:bodyPr/>
                    <a:lstStyle/>
                    <a:p>
                      <a:r>
                        <a:rPr lang="en-US" dirty="0"/>
                        <a:t>Legacy operating system on R&amp;D server</a:t>
                      </a:r>
                      <a:br>
                        <a:rPr lang="en-US" dirty="0"/>
                      </a:br>
                      <a:br>
                        <a:rPr lang="en-US" dirty="0"/>
                      </a:br>
                      <a:r>
                        <a:rPr lang="en-US" dirty="0"/>
                        <a:t>(due to)</a:t>
                      </a:r>
                    </a:p>
                    <a:p>
                      <a:endParaRPr lang="en-US" dirty="0"/>
                    </a:p>
                    <a:p>
                      <a:r>
                        <a:rPr lang="en-US" dirty="0"/>
                        <a:t>Underinvestment in updating software systems</a:t>
                      </a:r>
                    </a:p>
                    <a:p>
                      <a:endParaRPr lang="en-US" dirty="0"/>
                    </a:p>
                  </a:txBody>
                  <a:tcPr/>
                </a:tc>
                <a:tc>
                  <a:txBody>
                    <a:bodyPr/>
                    <a:lstStyle/>
                    <a:p>
                      <a:endParaRPr lang="en-US" dirty="0"/>
                    </a:p>
                    <a:p>
                      <a:endParaRPr lang="en-US" dirty="0"/>
                    </a:p>
                    <a:p>
                      <a:r>
                        <a:rPr lang="en-US" dirty="0"/>
                        <a:t>Data about vaccines in development</a:t>
                      </a:r>
                    </a:p>
                  </a:txBody>
                  <a:tcPr/>
                </a:tc>
                <a:tc>
                  <a:txBody>
                    <a:bodyPr/>
                    <a:lstStyle/>
                    <a:p>
                      <a:endParaRPr lang="en-US" dirty="0"/>
                    </a:p>
                    <a:p>
                      <a:r>
                        <a:rPr lang="en-US" dirty="0"/>
                        <a:t>Staff rely on email to swap information about new developments in vaccine research</a:t>
                      </a:r>
                    </a:p>
                  </a:txBody>
                  <a:tcPr/>
                </a:tc>
                <a:tc>
                  <a:txBody>
                    <a:bodyPr/>
                    <a:lstStyle/>
                    <a:p>
                      <a:endParaRPr lang="en-US" dirty="0"/>
                    </a:p>
                    <a:p>
                      <a:r>
                        <a:rPr lang="en-US" dirty="0"/>
                        <a:t>Supplier of the legacy software stopped providing security patches several years ago, leaving the system vulnerable to modern malware</a:t>
                      </a:r>
                    </a:p>
                  </a:txBody>
                  <a:tcPr/>
                </a:tc>
                <a:extLst>
                  <a:ext uri="{0D108BD9-81ED-4DB2-BD59-A6C34878D82A}">
                    <a16:rowId xmlns:a16="http://schemas.microsoft.com/office/drawing/2014/main" val="1194097068"/>
                  </a:ext>
                </a:extLst>
              </a:tr>
              <a:tr h="370840">
                <a:tc gridSpan="4">
                  <a:txBody>
                    <a:bodyPr/>
                    <a:lstStyle/>
                    <a:p>
                      <a:r>
                        <a:rPr lang="en-US" dirty="0"/>
                        <a:t>Vaccine research is vulnerable to phishing or hacking attacks because the R&amp;D network is running unsupported operating system software, and users access the internet and manage emails on this network.</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21427878"/>
                  </a:ext>
                </a:extLst>
              </a:tr>
            </a:tbl>
          </a:graphicData>
        </a:graphic>
      </p:graphicFrame>
    </p:spTree>
    <p:extLst>
      <p:ext uri="{BB962C8B-B14F-4D97-AF65-F5344CB8AC3E}">
        <p14:creationId xmlns:p14="http://schemas.microsoft.com/office/powerpoint/2010/main" val="120237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D1BD22-9697-0549-BF30-7055F7402204}"/>
              </a:ext>
            </a:extLst>
          </p:cNvPr>
          <p:cNvSpPr>
            <a:spLocks noGrp="1"/>
          </p:cNvSpPr>
          <p:nvPr>
            <p:ph type="title"/>
          </p:nvPr>
        </p:nvSpPr>
        <p:spPr>
          <a:xfrm>
            <a:off x="252919" y="1123837"/>
            <a:ext cx="2947482" cy="1038177"/>
          </a:xfrm>
        </p:spPr>
        <p:txBody>
          <a:bodyPr anchor="b">
            <a:normAutofit/>
          </a:bodyPr>
          <a:lstStyle/>
          <a:p>
            <a:r>
              <a:rPr lang="en-US" sz="2400"/>
              <a:t>CAUSES</a:t>
            </a:r>
          </a:p>
        </p:txBody>
      </p:sp>
      <p:sp>
        <p:nvSpPr>
          <p:cNvPr id="10" name="Content Placeholder 11">
            <a:extLst>
              <a:ext uri="{FF2B5EF4-FFF2-40B4-BE49-F238E27FC236}">
                <a16:creationId xmlns:a16="http://schemas.microsoft.com/office/drawing/2014/main" id="{1B682791-C02A-4820-AC82-7D9737403ACB}"/>
              </a:ext>
            </a:extLst>
          </p:cNvPr>
          <p:cNvSpPr>
            <a:spLocks noGrp="1"/>
          </p:cNvSpPr>
          <p:nvPr>
            <p:ph idx="1"/>
          </p:nvPr>
        </p:nvSpPr>
        <p:spPr>
          <a:xfrm>
            <a:off x="252920" y="2162014"/>
            <a:ext cx="2947482" cy="3744264"/>
          </a:xfrm>
        </p:spPr>
        <p:txBody>
          <a:bodyPr anchor="t">
            <a:normAutofit/>
          </a:bodyPr>
          <a:lstStyle/>
          <a:p>
            <a:endParaRPr lang="en-US" sz="1600" dirty="0">
              <a:solidFill>
                <a:srgbClr val="FFFFFF"/>
              </a:solidFill>
            </a:endParaRPr>
          </a:p>
          <a:p>
            <a:r>
              <a:rPr lang="en-US" sz="1600" dirty="0">
                <a:solidFill>
                  <a:srgbClr val="FFFFFF"/>
                </a:solidFill>
              </a:rPr>
              <a:t>Human </a:t>
            </a:r>
            <a:br>
              <a:rPr lang="en-US" sz="1600" dirty="0">
                <a:solidFill>
                  <a:srgbClr val="FFFFFF"/>
                </a:solidFill>
              </a:rPr>
            </a:br>
            <a:r>
              <a:rPr lang="en-US" sz="1600" dirty="0">
                <a:solidFill>
                  <a:srgbClr val="FFFFFF"/>
                </a:solidFill>
              </a:rPr>
              <a:t>Factors</a:t>
            </a:r>
            <a:br>
              <a:rPr lang="en-US" sz="1600" dirty="0">
                <a:solidFill>
                  <a:srgbClr val="FFFFFF"/>
                </a:solidFill>
              </a:rPr>
            </a:br>
            <a:r>
              <a:rPr lang="en-US" sz="1600" dirty="0">
                <a:solidFill>
                  <a:srgbClr val="FFFFFF"/>
                </a:solidFill>
              </a:rPr>
              <a:t>Analysis</a:t>
            </a:r>
            <a:br>
              <a:rPr lang="en-US" sz="1600" dirty="0">
                <a:solidFill>
                  <a:srgbClr val="FFFFFF"/>
                </a:solidFill>
              </a:rPr>
            </a:br>
            <a:r>
              <a:rPr lang="en-US" sz="1600" dirty="0">
                <a:solidFill>
                  <a:srgbClr val="FFFFFF"/>
                </a:solidFill>
              </a:rPr>
              <a:t>Classification</a:t>
            </a:r>
            <a:br>
              <a:rPr lang="en-US" sz="1600" dirty="0">
                <a:solidFill>
                  <a:srgbClr val="FFFFFF"/>
                </a:solidFill>
              </a:rPr>
            </a:br>
            <a:r>
              <a:rPr lang="en-US" sz="1600" dirty="0">
                <a:solidFill>
                  <a:srgbClr val="FFFFFF"/>
                </a:solidFill>
              </a:rPr>
              <a:t>System</a:t>
            </a:r>
          </a:p>
          <a:p>
            <a:r>
              <a:rPr lang="en-US" sz="1600" dirty="0">
                <a:solidFill>
                  <a:srgbClr val="FFFFFF"/>
                </a:solidFill>
              </a:rPr>
              <a:t>(HFACS)</a:t>
            </a:r>
          </a:p>
        </p:txBody>
      </p:sp>
      <p:pic>
        <p:nvPicPr>
          <p:cNvPr id="8" name="Content Placeholder 7" descr="A screenshot of a cell phone&#10;&#10;Description automatically generated">
            <a:extLst>
              <a:ext uri="{FF2B5EF4-FFF2-40B4-BE49-F238E27FC236}">
                <a16:creationId xmlns:a16="http://schemas.microsoft.com/office/drawing/2014/main" id="{76B7B072-7871-4C4A-9636-A95B4B85A8FB}"/>
              </a:ext>
            </a:extLst>
          </p:cNvPr>
          <p:cNvPicPr>
            <a:picLocks noChangeAspect="1"/>
          </p:cNvPicPr>
          <p:nvPr/>
        </p:nvPicPr>
        <p:blipFill>
          <a:blip r:embed="rId2"/>
          <a:stretch>
            <a:fillRect/>
          </a:stretch>
        </p:blipFill>
        <p:spPr>
          <a:xfrm>
            <a:off x="6202193" y="748145"/>
            <a:ext cx="3206846" cy="5344746"/>
          </a:xfrm>
          <a:prstGeom prst="rect">
            <a:avLst/>
          </a:prstGeom>
        </p:spPr>
      </p:pic>
      <p:sp>
        <p:nvSpPr>
          <p:cNvPr id="19" name="Rectangle 18">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Left Brace 10">
            <a:extLst>
              <a:ext uri="{FF2B5EF4-FFF2-40B4-BE49-F238E27FC236}">
                <a16:creationId xmlns:a16="http://schemas.microsoft.com/office/drawing/2014/main" id="{915CFE53-2A9E-7F42-8EA1-C988E79E9776}"/>
              </a:ext>
            </a:extLst>
          </p:cNvPr>
          <p:cNvSpPr/>
          <p:nvPr/>
        </p:nvSpPr>
        <p:spPr>
          <a:xfrm>
            <a:off x="5789054" y="748145"/>
            <a:ext cx="306946" cy="388181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F11CB844-8974-A143-A7DC-33BD06192A83}"/>
              </a:ext>
            </a:extLst>
          </p:cNvPr>
          <p:cNvCxnSpPr/>
          <p:nvPr/>
        </p:nvCxnSpPr>
        <p:spPr>
          <a:xfrm>
            <a:off x="5628068" y="5576552"/>
            <a:ext cx="405684"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D66D13E-30DB-BA48-90B1-6998AABE29DA}"/>
              </a:ext>
            </a:extLst>
          </p:cNvPr>
          <p:cNvSpPr txBox="1"/>
          <p:nvPr/>
        </p:nvSpPr>
        <p:spPr>
          <a:xfrm>
            <a:off x="4487214" y="5203064"/>
            <a:ext cx="1455313" cy="646331"/>
          </a:xfrm>
          <a:prstGeom prst="rect">
            <a:avLst/>
          </a:prstGeom>
          <a:noFill/>
        </p:spPr>
        <p:txBody>
          <a:bodyPr wrap="square" rtlCol="0">
            <a:spAutoFit/>
          </a:bodyPr>
          <a:lstStyle/>
          <a:p>
            <a:r>
              <a:rPr lang="en-US" dirty="0"/>
              <a:t>Immediate Causes</a:t>
            </a:r>
          </a:p>
        </p:txBody>
      </p:sp>
      <p:sp>
        <p:nvSpPr>
          <p:cNvPr id="21" name="TextBox 20">
            <a:extLst>
              <a:ext uri="{FF2B5EF4-FFF2-40B4-BE49-F238E27FC236}">
                <a16:creationId xmlns:a16="http://schemas.microsoft.com/office/drawing/2014/main" id="{019E607E-3121-E54A-8CA6-49D8D930128F}"/>
              </a:ext>
            </a:extLst>
          </p:cNvPr>
          <p:cNvSpPr txBox="1"/>
          <p:nvPr/>
        </p:nvSpPr>
        <p:spPr>
          <a:xfrm>
            <a:off x="4487214" y="2298878"/>
            <a:ext cx="1455313" cy="646331"/>
          </a:xfrm>
          <a:prstGeom prst="rect">
            <a:avLst/>
          </a:prstGeom>
          <a:noFill/>
        </p:spPr>
        <p:txBody>
          <a:bodyPr wrap="square" rtlCol="0">
            <a:spAutoFit/>
          </a:bodyPr>
          <a:lstStyle/>
          <a:p>
            <a:r>
              <a:rPr lang="en-US" dirty="0"/>
              <a:t>Root</a:t>
            </a:r>
            <a:br>
              <a:rPr lang="en-US" dirty="0"/>
            </a:br>
            <a:r>
              <a:rPr lang="en-US" dirty="0"/>
              <a:t>Causes</a:t>
            </a:r>
          </a:p>
        </p:txBody>
      </p:sp>
    </p:spTree>
    <p:extLst>
      <p:ext uri="{BB962C8B-B14F-4D97-AF65-F5344CB8AC3E}">
        <p14:creationId xmlns:p14="http://schemas.microsoft.com/office/powerpoint/2010/main" val="2581917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REVSCO</a:t>
            </a:r>
            <a:br>
              <a:rPr lang="en-US" dirty="0"/>
            </a:br>
            <a:br>
              <a:rPr lang="en-US" dirty="0"/>
            </a:br>
            <a:r>
              <a:rPr lang="en-US" dirty="0"/>
              <a:t>Integrating a Vulnerability into a Risk Statement</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normAutofit/>
          </a:bodyPr>
          <a:lstStyle/>
          <a:p>
            <a:r>
              <a:rPr lang="en-US" sz="2400" dirty="0"/>
              <a:t>Loss of production inventory (RESOURCE) </a:t>
            </a:r>
            <a:br>
              <a:rPr lang="en-US" sz="2400" dirty="0"/>
            </a:br>
            <a:r>
              <a:rPr lang="en-US" sz="2400" dirty="0"/>
              <a:t>due to phishing attack (EVENT) </a:t>
            </a:r>
            <a:br>
              <a:rPr lang="en-US" sz="2400" dirty="0"/>
            </a:br>
            <a:r>
              <a:rPr lang="en-US" sz="2400" dirty="0"/>
              <a:t>by extortionists (SOURCE) </a:t>
            </a:r>
            <a:br>
              <a:rPr lang="en-US" sz="2400" dirty="0"/>
            </a:br>
            <a:r>
              <a:rPr lang="en-US" sz="2400" dirty="0"/>
              <a:t>against legacy operating system (VULNERABILITY) </a:t>
            </a:r>
            <a:br>
              <a:rPr lang="en-US" sz="2400" dirty="0"/>
            </a:br>
            <a:r>
              <a:rPr lang="en-US" sz="2400" dirty="0"/>
              <a:t>on the production server causing downtime (CONSEQUENCE) </a:t>
            </a:r>
            <a:br>
              <a:rPr lang="en-US" sz="2400" dirty="0"/>
            </a:br>
            <a:r>
              <a:rPr lang="en-US" sz="2400" dirty="0"/>
              <a:t>with loss of profits (OBJECTIVES). </a:t>
            </a:r>
          </a:p>
        </p:txBody>
      </p:sp>
    </p:spTree>
    <p:extLst>
      <p:ext uri="{BB962C8B-B14F-4D97-AF65-F5344CB8AC3E}">
        <p14:creationId xmlns:p14="http://schemas.microsoft.com/office/powerpoint/2010/main" val="44733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What is a Control?</a:t>
            </a:r>
          </a:p>
        </p:txBody>
      </p:sp>
      <p:pic>
        <p:nvPicPr>
          <p:cNvPr id="5" name="Content Placeholder 4" descr="A picture containing table, toy, cake, sitting&#10;&#10;Description automatically generated">
            <a:extLst>
              <a:ext uri="{FF2B5EF4-FFF2-40B4-BE49-F238E27FC236}">
                <a16:creationId xmlns:a16="http://schemas.microsoft.com/office/drawing/2014/main" id="{3856314C-5D0C-E645-B1EA-D6D5326811D8}"/>
              </a:ext>
            </a:extLst>
          </p:cNvPr>
          <p:cNvPicPr>
            <a:picLocks noGrp="1" noChangeAspect="1"/>
          </p:cNvPicPr>
          <p:nvPr>
            <p:ph idx="1"/>
          </p:nvPr>
        </p:nvPicPr>
        <p:blipFill>
          <a:blip r:embed="rId2"/>
          <a:stretch>
            <a:fillRect/>
          </a:stretch>
        </p:blipFill>
        <p:spPr>
          <a:xfrm>
            <a:off x="4986338" y="1995487"/>
            <a:ext cx="5080000" cy="2857500"/>
          </a:xfrm>
        </p:spPr>
      </p:pic>
    </p:spTree>
    <p:extLst>
      <p:ext uri="{BB962C8B-B14F-4D97-AF65-F5344CB8AC3E}">
        <p14:creationId xmlns:p14="http://schemas.microsoft.com/office/powerpoint/2010/main" val="3277123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A8BA-6290-9C4E-9254-41804F2AB28A}"/>
              </a:ext>
            </a:extLst>
          </p:cNvPr>
          <p:cNvSpPr>
            <a:spLocks noGrp="1"/>
          </p:cNvSpPr>
          <p:nvPr>
            <p:ph type="title"/>
          </p:nvPr>
        </p:nvSpPr>
        <p:spPr>
          <a:xfrm>
            <a:off x="252919" y="1123837"/>
            <a:ext cx="2947482" cy="4601183"/>
          </a:xfrm>
        </p:spPr>
        <p:txBody>
          <a:bodyPr>
            <a:normAutofit/>
          </a:bodyPr>
          <a:lstStyle/>
          <a:p>
            <a:r>
              <a:rPr lang="en-US" dirty="0"/>
              <a:t>Controls</a:t>
            </a:r>
            <a:br>
              <a:rPr lang="en-US" dirty="0"/>
            </a:br>
            <a:r>
              <a:rPr lang="en-US" sz="2400" dirty="0"/>
              <a:t>(Apple™ Dictionary)</a:t>
            </a:r>
            <a:endParaRPr lang="en-US" dirty="0"/>
          </a:p>
        </p:txBody>
      </p:sp>
      <p:sp>
        <p:nvSpPr>
          <p:cNvPr id="3" name="Content Placeholder 2">
            <a:extLst>
              <a:ext uri="{FF2B5EF4-FFF2-40B4-BE49-F238E27FC236}">
                <a16:creationId xmlns:a16="http://schemas.microsoft.com/office/drawing/2014/main" id="{482453AF-B068-8542-8F1B-FB883EEE95DA}"/>
              </a:ext>
            </a:extLst>
          </p:cNvPr>
          <p:cNvSpPr>
            <a:spLocks noGrp="1"/>
          </p:cNvSpPr>
          <p:nvPr>
            <p:ph idx="1"/>
          </p:nvPr>
        </p:nvSpPr>
        <p:spPr>
          <a:xfrm>
            <a:off x="3869267" y="864108"/>
            <a:ext cx="3585891" cy="5120640"/>
          </a:xfrm>
        </p:spPr>
        <p:txBody>
          <a:bodyPr>
            <a:normAutofit/>
          </a:bodyPr>
          <a:lstStyle/>
          <a:p>
            <a:pPr marL="0" indent="0">
              <a:buNone/>
            </a:pPr>
            <a:r>
              <a:rPr lang="en-AU" dirty="0"/>
              <a:t>(noun)</a:t>
            </a:r>
          </a:p>
          <a:p>
            <a:r>
              <a:rPr lang="en-AU" dirty="0"/>
              <a:t>the power to influence or direct people's </a:t>
            </a:r>
            <a:r>
              <a:rPr lang="en-AU" dirty="0" err="1"/>
              <a:t>behavior</a:t>
            </a:r>
            <a:r>
              <a:rPr lang="en-AU" dirty="0"/>
              <a:t> or the course of events</a:t>
            </a:r>
          </a:p>
          <a:p>
            <a:r>
              <a:rPr lang="en-AU" dirty="0"/>
              <a:t>the restriction of an activity, tendency, or phenomenon: pest control</a:t>
            </a:r>
          </a:p>
          <a:p>
            <a:r>
              <a:rPr lang="en-AU" dirty="0"/>
              <a:t>a means of limiting or regulating something</a:t>
            </a:r>
          </a:p>
          <a:p>
            <a:r>
              <a:rPr lang="en-AU" dirty="0"/>
              <a:t>the base from which a system or activity is directed</a:t>
            </a:r>
            <a:endParaRPr lang="en-US" dirty="0"/>
          </a:p>
        </p:txBody>
      </p:sp>
      <p:pic>
        <p:nvPicPr>
          <p:cNvPr id="16" name="Graphic 15" descr="Connections">
            <a:extLst>
              <a:ext uri="{FF2B5EF4-FFF2-40B4-BE49-F238E27FC236}">
                <a16:creationId xmlns:a16="http://schemas.microsoft.com/office/drawing/2014/main" id="{CCB23DCB-820D-4CA1-B363-D4A93B809F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73014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9">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B8A8BA-6290-9C4E-9254-41804F2AB28A}"/>
              </a:ext>
            </a:extLst>
          </p:cNvPr>
          <p:cNvSpPr>
            <a:spLocks noGrp="1"/>
          </p:cNvSpPr>
          <p:nvPr>
            <p:ph type="title"/>
          </p:nvPr>
        </p:nvSpPr>
        <p:spPr>
          <a:xfrm>
            <a:off x="1539116" y="864108"/>
            <a:ext cx="3073914" cy="5120639"/>
          </a:xfrm>
        </p:spPr>
        <p:txBody>
          <a:bodyPr>
            <a:normAutofit/>
          </a:bodyPr>
          <a:lstStyle/>
          <a:p>
            <a:pPr algn="r"/>
            <a:r>
              <a:rPr lang="en-US" dirty="0">
                <a:solidFill>
                  <a:schemeClr val="tx1">
                    <a:lumMod val="85000"/>
                    <a:lumOff val="15000"/>
                  </a:schemeClr>
                </a:solidFill>
              </a:rPr>
              <a:t>Control</a:t>
            </a:r>
            <a:br>
              <a:rPr lang="en-US" dirty="0">
                <a:solidFill>
                  <a:schemeClr val="tx1">
                    <a:lumMod val="85000"/>
                    <a:lumOff val="15000"/>
                  </a:schemeClr>
                </a:solidFill>
              </a:rPr>
            </a:br>
            <a:r>
              <a:rPr lang="en-US" sz="2400" dirty="0">
                <a:solidFill>
                  <a:schemeClr val="tx1">
                    <a:lumMod val="85000"/>
                    <a:lumOff val="15000"/>
                  </a:schemeClr>
                </a:solidFill>
              </a:rPr>
              <a:t>(SRMBOK)</a:t>
            </a:r>
            <a:endParaRPr lang="en-US" dirty="0">
              <a:solidFill>
                <a:schemeClr val="tx1">
                  <a:lumMod val="85000"/>
                  <a:lumOff val="15000"/>
                </a:schemeClr>
              </a:solidFill>
            </a:endParaRPr>
          </a:p>
        </p:txBody>
      </p:sp>
      <p:sp>
        <p:nvSpPr>
          <p:cNvPr id="38" name="Rectangle 31">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33">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482453AF-B068-8542-8F1B-FB883EEE95DA}"/>
              </a:ext>
            </a:extLst>
          </p:cNvPr>
          <p:cNvSpPr>
            <a:spLocks noGrp="1"/>
          </p:cNvSpPr>
          <p:nvPr>
            <p:ph idx="1"/>
          </p:nvPr>
        </p:nvSpPr>
        <p:spPr>
          <a:xfrm>
            <a:off x="5289229" y="864108"/>
            <a:ext cx="5910677" cy="5120640"/>
          </a:xfrm>
        </p:spPr>
        <p:txBody>
          <a:bodyPr>
            <a:normAutofit/>
          </a:bodyPr>
          <a:lstStyle/>
          <a:p>
            <a:r>
              <a:rPr lang="en-AU" sz="1500" dirty="0"/>
              <a:t>﻿ ﻿Process, policy, device, or other action that acts to minimize negative risk or enhance positive opportunities.</a:t>
            </a:r>
          </a:p>
          <a:p>
            <a:r>
              <a:rPr lang="en-AU" sz="1500" dirty="0"/>
              <a:t>A process, exercised by an entity’s board of directors, management, and other personnel, which is designed to provide reasonable assurance regarding the achievement of objectives.</a:t>
            </a:r>
          </a:p>
          <a:p>
            <a:r>
              <a:rPr lang="en-AU" sz="1500" dirty="0"/>
              <a:t>Controls include </a:t>
            </a:r>
            <a:r>
              <a:rPr lang="en-AU" sz="1500"/>
              <a:t>all existing … systems</a:t>
            </a:r>
            <a:r>
              <a:rPr lang="en-AU" sz="1500" dirty="0"/>
              <a:t>, procedures, physical measures, and so on to mitigate risk.</a:t>
            </a:r>
          </a:p>
          <a:p>
            <a:r>
              <a:rPr lang="en-AU" sz="1500" dirty="0"/>
              <a:t>Notes: </a:t>
            </a:r>
          </a:p>
          <a:p>
            <a:pPr lvl="1"/>
            <a:r>
              <a:rPr lang="en-AU" sz="1500" dirty="0"/>
              <a:t>They are known as likelihood controls when addressing likelihood management (left-hand side of bow-tie) and consequence controls when addressing consequence management (right-hand side of bow-tie). </a:t>
            </a:r>
          </a:p>
          <a:p>
            <a:pPr lvl="1"/>
            <a:r>
              <a:rPr lang="en-AU" sz="1500" dirty="0"/>
              <a:t>Countermeasures are a subset of controls that include only those controls that mitigate adverse consequences.</a:t>
            </a:r>
          </a:p>
          <a:p>
            <a:pPr lvl="1"/>
            <a:r>
              <a:rPr lang="en-AU" sz="1500" dirty="0"/>
              <a:t>Controls may be used to refer to existing or proposed risk treatment measures.</a:t>
            </a:r>
          </a:p>
        </p:txBody>
      </p:sp>
      <p:sp>
        <p:nvSpPr>
          <p:cNvPr id="36" name="Rectangle 35">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062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870A-0137-884A-85E8-5E529D107280}"/>
              </a:ext>
            </a:extLst>
          </p:cNvPr>
          <p:cNvSpPr>
            <a:spLocks noGrp="1"/>
          </p:cNvSpPr>
          <p:nvPr>
            <p:ph type="title"/>
          </p:nvPr>
        </p:nvSpPr>
        <p:spPr>
          <a:xfrm>
            <a:off x="252919" y="1123837"/>
            <a:ext cx="2947482" cy="4601183"/>
          </a:xfrm>
        </p:spPr>
        <p:txBody>
          <a:bodyPr vert="horz" lIns="91440" tIns="45720" rIns="91440" bIns="45720" rtlCol="0">
            <a:normAutofit/>
          </a:bodyPr>
          <a:lstStyle/>
          <a:p>
            <a:r>
              <a:rPr lang="en-US" spc="-100"/>
              <a:t>Three Criteria</a:t>
            </a:r>
          </a:p>
        </p:txBody>
      </p:sp>
      <p:sp>
        <p:nvSpPr>
          <p:cNvPr id="24" name="Content Placeholder 21">
            <a:extLst>
              <a:ext uri="{FF2B5EF4-FFF2-40B4-BE49-F238E27FC236}">
                <a16:creationId xmlns:a16="http://schemas.microsoft.com/office/drawing/2014/main" id="{104A56D2-11EC-4192-A683-67E346334ED4}"/>
              </a:ext>
            </a:extLst>
          </p:cNvPr>
          <p:cNvSpPr>
            <a:spLocks noGrp="1"/>
          </p:cNvSpPr>
          <p:nvPr>
            <p:ph idx="1"/>
          </p:nvPr>
        </p:nvSpPr>
        <p:spPr>
          <a:xfrm>
            <a:off x="3869268" y="864108"/>
            <a:ext cx="7315200" cy="2998765"/>
          </a:xfrm>
        </p:spPr>
        <p:txBody>
          <a:bodyPr>
            <a:normAutofit/>
          </a:bodyPr>
          <a:lstStyle/>
          <a:p>
            <a:pPr marL="457200" indent="-457200">
              <a:buFont typeface="+mj-lt"/>
              <a:buAutoNum type="arabicPeriod"/>
            </a:pPr>
            <a:r>
              <a:rPr lang="en-US" dirty="0"/>
              <a:t>Are the controls robust and documented?</a:t>
            </a:r>
          </a:p>
          <a:p>
            <a:pPr marL="457200" indent="-457200">
              <a:buFont typeface="+mj-lt"/>
              <a:buAutoNum type="arabicPeriod"/>
            </a:pPr>
            <a:r>
              <a:rPr lang="en-US" dirty="0"/>
              <a:t>What assurance do we have that they are being applied and staff are competent?</a:t>
            </a:r>
          </a:p>
          <a:p>
            <a:pPr marL="457200" indent="-457200">
              <a:buFont typeface="+mj-lt"/>
              <a:buAutoNum type="arabicPeriod"/>
            </a:pPr>
            <a:r>
              <a:rPr lang="en-US" dirty="0"/>
              <a:t>Is there an audit or self-assessment program to monitor the application of controls? </a:t>
            </a:r>
          </a:p>
        </p:txBody>
      </p:sp>
      <p:pic>
        <p:nvPicPr>
          <p:cNvPr id="7" name="Content Placeholder 6" descr="A screenshot of a cell phone&#10;&#10;Description automatically generated">
            <a:extLst>
              <a:ext uri="{FF2B5EF4-FFF2-40B4-BE49-F238E27FC236}">
                <a16:creationId xmlns:a16="http://schemas.microsoft.com/office/drawing/2014/main" id="{0AA8E975-A9C0-484D-AFD2-F737913216AD}"/>
              </a:ext>
            </a:extLst>
          </p:cNvPr>
          <p:cNvPicPr>
            <a:picLocks noChangeAspect="1"/>
          </p:cNvPicPr>
          <p:nvPr/>
        </p:nvPicPr>
        <p:blipFill>
          <a:blip r:embed="rId2"/>
          <a:stretch>
            <a:fillRect/>
          </a:stretch>
        </p:blipFill>
        <p:spPr>
          <a:xfrm>
            <a:off x="3869268" y="4179113"/>
            <a:ext cx="7315200" cy="1883666"/>
          </a:xfrm>
          <a:prstGeom prst="rect">
            <a:avLst/>
          </a:prstGeom>
        </p:spPr>
      </p:pic>
    </p:spTree>
    <p:extLst>
      <p:ext uri="{BB962C8B-B14F-4D97-AF65-F5344CB8AC3E}">
        <p14:creationId xmlns:p14="http://schemas.microsoft.com/office/powerpoint/2010/main" val="1606030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A07676-61CB-754D-9923-0A7715ECFB94}"/>
              </a:ext>
            </a:extLst>
          </p:cNvPr>
          <p:cNvSpPr>
            <a:spLocks noGrp="1"/>
          </p:cNvSpPr>
          <p:nvPr>
            <p:ph type="title"/>
          </p:nvPr>
        </p:nvSpPr>
        <p:spPr>
          <a:xfrm>
            <a:off x="252918" y="1123837"/>
            <a:ext cx="3223811" cy="1038177"/>
          </a:xfrm>
        </p:spPr>
        <p:txBody>
          <a:bodyPr anchor="b">
            <a:normAutofit/>
          </a:bodyPr>
          <a:lstStyle/>
          <a:p>
            <a:r>
              <a:rPr lang="en-US" sz="2400" dirty="0"/>
              <a:t>Effectiveness of Controls</a:t>
            </a:r>
            <a:br>
              <a:rPr lang="en-US" sz="2400" dirty="0"/>
            </a:br>
            <a:endParaRPr lang="en-US" sz="2400" dirty="0"/>
          </a:p>
        </p:txBody>
      </p:sp>
      <p:sp>
        <p:nvSpPr>
          <p:cNvPr id="9" name="Content Placeholder 8">
            <a:extLst>
              <a:ext uri="{FF2B5EF4-FFF2-40B4-BE49-F238E27FC236}">
                <a16:creationId xmlns:a16="http://schemas.microsoft.com/office/drawing/2014/main" id="{67E483EF-82C2-4E44-8913-672329740300}"/>
              </a:ext>
            </a:extLst>
          </p:cNvPr>
          <p:cNvSpPr>
            <a:spLocks noGrp="1"/>
          </p:cNvSpPr>
          <p:nvPr>
            <p:ph idx="1"/>
          </p:nvPr>
        </p:nvSpPr>
        <p:spPr>
          <a:xfrm>
            <a:off x="252920" y="2162014"/>
            <a:ext cx="2947482" cy="3744264"/>
          </a:xfrm>
        </p:spPr>
        <p:txBody>
          <a:bodyPr anchor="t">
            <a:normAutofit/>
          </a:bodyPr>
          <a:lstStyle/>
          <a:p>
            <a:r>
              <a:rPr lang="en-US" sz="1600" dirty="0">
                <a:solidFill>
                  <a:srgbClr val="FFFFFF"/>
                </a:solidFill>
              </a:rPr>
              <a:t>Goldilocks effect</a:t>
            </a:r>
          </a:p>
          <a:p>
            <a:pPr lvl="1"/>
            <a:r>
              <a:rPr lang="en-US" sz="1600" dirty="0">
                <a:solidFill>
                  <a:srgbClr val="FFFFFF"/>
                </a:solidFill>
              </a:rPr>
              <a:t>Too little</a:t>
            </a:r>
          </a:p>
          <a:p>
            <a:pPr lvl="1"/>
            <a:r>
              <a:rPr lang="en-US" sz="1600" dirty="0">
                <a:solidFill>
                  <a:srgbClr val="FFFFFF"/>
                </a:solidFill>
              </a:rPr>
              <a:t>Too much</a:t>
            </a:r>
          </a:p>
          <a:p>
            <a:pPr lvl="1"/>
            <a:r>
              <a:rPr lang="en-US" sz="1600" dirty="0">
                <a:solidFill>
                  <a:srgbClr val="FFFFFF"/>
                </a:solidFill>
              </a:rPr>
              <a:t>Just right</a:t>
            </a:r>
          </a:p>
        </p:txBody>
      </p:sp>
      <p:pic>
        <p:nvPicPr>
          <p:cNvPr id="5" name="Content Placeholder 4" descr="A screenshot of a cell phone&#10;&#10;Description automatically generated">
            <a:extLst>
              <a:ext uri="{FF2B5EF4-FFF2-40B4-BE49-F238E27FC236}">
                <a16:creationId xmlns:a16="http://schemas.microsoft.com/office/drawing/2014/main" id="{40FF0A4B-8B92-524C-8C11-0E7664D1A066}"/>
              </a:ext>
            </a:extLst>
          </p:cNvPr>
          <p:cNvPicPr>
            <a:picLocks noChangeAspect="1"/>
          </p:cNvPicPr>
          <p:nvPr/>
        </p:nvPicPr>
        <p:blipFill>
          <a:blip r:embed="rId2"/>
          <a:stretch>
            <a:fillRect/>
          </a:stretch>
        </p:blipFill>
        <p:spPr>
          <a:xfrm>
            <a:off x="4059935" y="1070101"/>
            <a:ext cx="7491363" cy="4700834"/>
          </a:xfrm>
          <a:prstGeom prst="rect">
            <a:avLst/>
          </a:prstGeom>
        </p:spPr>
      </p:pic>
      <p:sp>
        <p:nvSpPr>
          <p:cNvPr id="25" name="Rectangle 2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301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870A-0137-884A-85E8-5E529D107280}"/>
              </a:ext>
            </a:extLst>
          </p:cNvPr>
          <p:cNvSpPr>
            <a:spLocks noGrp="1"/>
          </p:cNvSpPr>
          <p:nvPr>
            <p:ph type="title"/>
          </p:nvPr>
        </p:nvSpPr>
        <p:spPr>
          <a:xfrm>
            <a:off x="252919" y="1123837"/>
            <a:ext cx="2947482" cy="4601183"/>
          </a:xfrm>
        </p:spPr>
        <p:txBody>
          <a:bodyPr vert="horz" lIns="91440" tIns="45720" rIns="91440" bIns="45720" rtlCol="0">
            <a:normAutofit/>
          </a:bodyPr>
          <a:lstStyle/>
          <a:p>
            <a:r>
              <a:rPr lang="en-US" spc="-100" dirty="0"/>
              <a:t>Three Criteria For Controls</a:t>
            </a:r>
          </a:p>
        </p:txBody>
      </p:sp>
      <p:sp>
        <p:nvSpPr>
          <p:cNvPr id="24" name="Content Placeholder 21">
            <a:extLst>
              <a:ext uri="{FF2B5EF4-FFF2-40B4-BE49-F238E27FC236}">
                <a16:creationId xmlns:a16="http://schemas.microsoft.com/office/drawing/2014/main" id="{104A56D2-11EC-4192-A683-67E346334ED4}"/>
              </a:ext>
            </a:extLst>
          </p:cNvPr>
          <p:cNvSpPr>
            <a:spLocks noGrp="1"/>
          </p:cNvSpPr>
          <p:nvPr>
            <p:ph idx="1"/>
          </p:nvPr>
        </p:nvSpPr>
        <p:spPr>
          <a:xfrm>
            <a:off x="3869267" y="864108"/>
            <a:ext cx="3585891" cy="5120640"/>
          </a:xfrm>
        </p:spPr>
        <p:txBody>
          <a:bodyPr>
            <a:normAutofit/>
          </a:bodyPr>
          <a:lstStyle/>
          <a:p>
            <a:r>
              <a:rPr lang="en-US" dirty="0"/>
              <a:t>Effective</a:t>
            </a:r>
          </a:p>
          <a:p>
            <a:r>
              <a:rPr lang="en-US" dirty="0"/>
              <a:t>Low maintenance</a:t>
            </a:r>
          </a:p>
          <a:p>
            <a:r>
              <a:rPr lang="en-US" dirty="0"/>
              <a:t>Low cost</a:t>
            </a:r>
          </a:p>
          <a:p>
            <a:pPr marL="0" indent="0">
              <a:buNone/>
            </a:pPr>
            <a:endParaRPr lang="en-US" dirty="0"/>
          </a:p>
          <a:p>
            <a:pPr marL="0" indent="0">
              <a:buNone/>
            </a:pPr>
            <a:r>
              <a:rPr lang="en-US" dirty="0"/>
              <a:t>You get to choose any two.</a:t>
            </a:r>
          </a:p>
        </p:txBody>
      </p:sp>
      <p:pic>
        <p:nvPicPr>
          <p:cNvPr id="28" name="Graphic 27" descr="Repair">
            <a:extLst>
              <a:ext uri="{FF2B5EF4-FFF2-40B4-BE49-F238E27FC236}">
                <a16:creationId xmlns:a16="http://schemas.microsoft.com/office/drawing/2014/main" id="{1BDA1D92-738F-487E-98C7-69F3D41A0C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172936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xEl>
                                              <p:pRg st="4" end="4"/>
                                            </p:txEl>
                                          </p:spTgt>
                                        </p:tgtEl>
                                        <p:attrNameLst>
                                          <p:attrName>style.visibility</p:attrName>
                                        </p:attrNameLst>
                                      </p:cBhvr>
                                      <p:to>
                                        <p:strVal val="visible"/>
                                      </p:to>
                                    </p:set>
                                    <p:animEffect transition="in" filter="dissolve">
                                      <p:cBhvr>
                                        <p:cTn id="7" dur="500"/>
                                        <p:tgtEl>
                                          <p:spTgt spid="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B8A8BA-6290-9C4E-9254-41804F2AB28A}"/>
              </a:ext>
            </a:extLst>
          </p:cNvPr>
          <p:cNvSpPr>
            <a:spLocks noGrp="1"/>
          </p:cNvSpPr>
          <p:nvPr>
            <p:ph type="title"/>
          </p:nvPr>
        </p:nvSpPr>
        <p:spPr>
          <a:xfrm>
            <a:off x="494260" y="1683144"/>
            <a:ext cx="2774922" cy="3491712"/>
          </a:xfrm>
        </p:spPr>
        <p:txBody>
          <a:bodyPr>
            <a:normAutofit/>
          </a:bodyPr>
          <a:lstStyle/>
          <a:p>
            <a:r>
              <a:rPr lang="en-US" dirty="0"/>
              <a:t>Vulnerability</a:t>
            </a:r>
            <a:br>
              <a:rPr lang="en-US" dirty="0"/>
            </a:br>
            <a:r>
              <a:rPr lang="en-US" sz="2000" dirty="0"/>
              <a:t>(Apple™ Dictionary)</a:t>
            </a:r>
            <a:endParaRPr lang="en-US" dirty="0"/>
          </a:p>
        </p:txBody>
      </p:sp>
      <p:sp>
        <p:nvSpPr>
          <p:cNvPr id="3" name="Content Placeholder 2">
            <a:extLst>
              <a:ext uri="{FF2B5EF4-FFF2-40B4-BE49-F238E27FC236}">
                <a16:creationId xmlns:a16="http://schemas.microsoft.com/office/drawing/2014/main" id="{482453AF-B068-8542-8F1B-FB883EEE95DA}"/>
              </a:ext>
            </a:extLst>
          </p:cNvPr>
          <p:cNvSpPr>
            <a:spLocks noGrp="1"/>
          </p:cNvSpPr>
          <p:nvPr>
            <p:ph idx="1"/>
          </p:nvPr>
        </p:nvSpPr>
        <p:spPr>
          <a:xfrm>
            <a:off x="4361606" y="1683143"/>
            <a:ext cx="6627377" cy="3491713"/>
          </a:xfrm>
        </p:spPr>
        <p:txBody>
          <a:bodyPr>
            <a:normAutofit/>
          </a:bodyPr>
          <a:lstStyle/>
          <a:p>
            <a:r>
              <a:rPr lang="en-AU" dirty="0"/>
              <a:t>the quality or state of being exposed to the possibility of being attacked or harmed, either physically or emotionally: </a:t>
            </a:r>
          </a:p>
          <a:p>
            <a:r>
              <a:rPr lang="en-AU" i="1" dirty="0"/>
              <a:t>conservation authorities have realized the vulnerability of the local population</a:t>
            </a:r>
            <a:r>
              <a:rPr lang="en-AU" dirty="0"/>
              <a:t> </a:t>
            </a:r>
          </a:p>
          <a:p>
            <a:r>
              <a:rPr lang="en-AU" i="1" dirty="0"/>
              <a:t>he is confined in isolation because of his vulnerability to infection</a:t>
            </a:r>
            <a:r>
              <a:rPr lang="en-AU" dirty="0"/>
              <a:t>| </a:t>
            </a:r>
            <a:endParaRPr lang="en-US" dirty="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532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C5-PAC</a:t>
            </a:r>
            <a:br>
              <a:rPr lang="en-US" dirty="0"/>
            </a:br>
            <a:br>
              <a:rPr lang="en-US" dirty="0"/>
            </a:br>
            <a:r>
              <a:rPr lang="en-US" dirty="0"/>
              <a:t>Describing a Control</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lstStyle/>
          <a:p>
            <a:endParaRPr lang="en-US" dirty="0"/>
          </a:p>
          <a:p>
            <a:r>
              <a:rPr lang="en-US" dirty="0"/>
              <a:t>Category – the high-level description</a:t>
            </a:r>
          </a:p>
          <a:p>
            <a:r>
              <a:rPr lang="en-US" dirty="0"/>
              <a:t>Control ID – document number or unique identifier?</a:t>
            </a:r>
          </a:p>
          <a:p>
            <a:r>
              <a:rPr lang="en-US" dirty="0"/>
              <a:t>Condition – how effective or well implemented is the control?</a:t>
            </a:r>
          </a:p>
          <a:p>
            <a:r>
              <a:rPr lang="en-US" dirty="0"/>
              <a:t>Criteria – what criteria are you assessing it against?</a:t>
            </a:r>
          </a:p>
          <a:p>
            <a:r>
              <a:rPr lang="en-US" dirty="0"/>
              <a:t>Credibility – does it adequately and appropriately address an identified and well-analyzed root cause?</a:t>
            </a:r>
          </a:p>
          <a:p>
            <a:endParaRPr lang="en-US" dirty="0"/>
          </a:p>
          <a:p>
            <a:r>
              <a:rPr lang="en-US" dirty="0"/>
              <a:t>Policy – how robust is the legislation, documentation, procedure? </a:t>
            </a:r>
          </a:p>
          <a:p>
            <a:r>
              <a:rPr lang="en-US" dirty="0"/>
              <a:t>Assurance – how well is it implemented, trained, &amp; promulgated?</a:t>
            </a:r>
          </a:p>
          <a:p>
            <a:r>
              <a:rPr lang="en-US" dirty="0"/>
              <a:t>Compliance – what evidence (</a:t>
            </a:r>
            <a:r>
              <a:rPr lang="en-US" dirty="0" err="1"/>
              <a:t>eg.</a:t>
            </a:r>
            <a:r>
              <a:rPr lang="en-US" dirty="0"/>
              <a:t> Audits) prove it’s being applied?</a:t>
            </a:r>
          </a:p>
          <a:p>
            <a:endParaRPr lang="en-US" dirty="0"/>
          </a:p>
        </p:txBody>
      </p:sp>
    </p:spTree>
    <p:extLst>
      <p:ext uri="{BB962C8B-B14F-4D97-AF65-F5344CB8AC3E}">
        <p14:creationId xmlns:p14="http://schemas.microsoft.com/office/powerpoint/2010/main" val="51015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Example</a:t>
            </a:r>
            <a:br>
              <a:rPr lang="en-US" dirty="0"/>
            </a:br>
            <a:br>
              <a:rPr lang="en-US" dirty="0"/>
            </a:br>
            <a:r>
              <a:rPr lang="en-US" dirty="0"/>
              <a:t>Describing a Control</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normAutofit fontScale="92500" lnSpcReduction="20000"/>
          </a:bodyPr>
          <a:lstStyle/>
          <a:p>
            <a:endParaRPr lang="en-US" dirty="0"/>
          </a:p>
          <a:p>
            <a:r>
              <a:rPr lang="en-US" dirty="0"/>
              <a:t>Category – Software maintenance and change procedure.</a:t>
            </a:r>
          </a:p>
          <a:p>
            <a:r>
              <a:rPr lang="en-US" dirty="0"/>
              <a:t>Control ID – Document Control number XYZ-203 JAN20</a:t>
            </a:r>
          </a:p>
          <a:p>
            <a:r>
              <a:rPr lang="en-US" dirty="0"/>
              <a:t>Condition – The assessors found that the procedure is only applied in an ad hoc fashion.</a:t>
            </a:r>
          </a:p>
          <a:p>
            <a:r>
              <a:rPr lang="en-US" dirty="0"/>
              <a:t>Criteria – The Australian Government Information Security Manual (ISM) outlines a cyber security framework that requires cyber security practices to be documented and applied consistently.</a:t>
            </a:r>
          </a:p>
          <a:p>
            <a:r>
              <a:rPr lang="en-US" dirty="0"/>
              <a:t>Credibility – If executed correctly, the procedure reflects appropriate security measures to mitigate identified vulnerabilities.  </a:t>
            </a:r>
          </a:p>
          <a:p>
            <a:endParaRPr lang="en-US" dirty="0"/>
          </a:p>
          <a:p>
            <a:r>
              <a:rPr lang="en-US" dirty="0"/>
              <a:t>Policy – STRONG (4) The procedure is sound and reflects appropriate methods. </a:t>
            </a:r>
          </a:p>
          <a:p>
            <a:r>
              <a:rPr lang="en-US" dirty="0"/>
              <a:t>Assurance – MINIMAL (2) Staff are not trained in use of the procedure and the IT department is not adequately resourced.</a:t>
            </a:r>
          </a:p>
          <a:p>
            <a:r>
              <a:rPr lang="en-US" dirty="0"/>
              <a:t>Compliance – NONE (1) No evidence of audits or compliance checks were evident.</a:t>
            </a:r>
          </a:p>
          <a:p>
            <a:endParaRPr lang="en-US" dirty="0"/>
          </a:p>
        </p:txBody>
      </p:sp>
    </p:spTree>
    <p:extLst>
      <p:ext uri="{BB962C8B-B14F-4D97-AF65-F5344CB8AC3E}">
        <p14:creationId xmlns:p14="http://schemas.microsoft.com/office/powerpoint/2010/main" val="2627234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D340-5B6F-C34E-B537-F4A97D9591FD}"/>
              </a:ext>
            </a:extLst>
          </p:cNvPr>
          <p:cNvSpPr>
            <a:spLocks noGrp="1"/>
          </p:cNvSpPr>
          <p:nvPr>
            <p:ph type="title"/>
          </p:nvPr>
        </p:nvSpPr>
        <p:spPr/>
        <p:txBody>
          <a:bodyPr/>
          <a:lstStyle/>
          <a:p>
            <a:r>
              <a:rPr lang="en-US" dirty="0"/>
              <a:t>Example</a:t>
            </a:r>
            <a:br>
              <a:rPr lang="en-US" dirty="0"/>
            </a:br>
            <a:br>
              <a:rPr lang="en-US" dirty="0"/>
            </a:br>
            <a:r>
              <a:rPr lang="en-US" dirty="0"/>
              <a:t>Describing a Control</a:t>
            </a:r>
          </a:p>
        </p:txBody>
      </p:sp>
      <p:sp>
        <p:nvSpPr>
          <p:cNvPr id="3" name="Content Placeholder 2">
            <a:extLst>
              <a:ext uri="{FF2B5EF4-FFF2-40B4-BE49-F238E27FC236}">
                <a16:creationId xmlns:a16="http://schemas.microsoft.com/office/drawing/2014/main" id="{68EF22DE-D2B7-7343-B944-3A1BC196BB8E}"/>
              </a:ext>
            </a:extLst>
          </p:cNvPr>
          <p:cNvSpPr>
            <a:spLocks noGrp="1"/>
          </p:cNvSpPr>
          <p:nvPr>
            <p:ph idx="1"/>
          </p:nvPr>
        </p:nvSpPr>
        <p:spPr/>
        <p:txBody>
          <a:bodyPr>
            <a:normAutofit/>
          </a:bodyPr>
          <a:lstStyle/>
          <a:p>
            <a:endParaRPr lang="en-US" dirty="0"/>
          </a:p>
          <a:p>
            <a:r>
              <a:rPr lang="en-US" dirty="0"/>
              <a:t>The assessors found that the software maintenance and change procedure  (document XYZ-203, JAN20) reflects appropriate security measures to mitigate identified vulnerabilities but is inconsistently applied. </a:t>
            </a:r>
          </a:p>
          <a:p>
            <a:r>
              <a:rPr lang="en-US" dirty="0"/>
              <a:t>Best practice guidelines such as the Australian Government Information Security Manual (ISM) require that cyber security practices are documented and applied consistently.</a:t>
            </a:r>
          </a:p>
          <a:p>
            <a:r>
              <a:rPr lang="en-US" dirty="0"/>
              <a:t>The procedure is sound and reflects appropriate methods but the IT security team is inadequately resourced and poorly trained in use of the procedure. Furthermore, no evidence of audits, inspections, or compliance checks were evident.</a:t>
            </a:r>
          </a:p>
          <a:p>
            <a:endParaRPr lang="en-US" dirty="0"/>
          </a:p>
        </p:txBody>
      </p:sp>
    </p:spTree>
    <p:extLst>
      <p:ext uri="{BB962C8B-B14F-4D97-AF65-F5344CB8AC3E}">
        <p14:creationId xmlns:p14="http://schemas.microsoft.com/office/powerpoint/2010/main" val="1399049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E14DD05-0751-0C42-AC05-85B335B39F88}"/>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900" spc="-100" dirty="0"/>
              <a:t>Key Elements</a:t>
            </a:r>
          </a:p>
        </p:txBody>
      </p:sp>
      <p:pic>
        <p:nvPicPr>
          <p:cNvPr id="5" name="Content Placeholder 4" descr="A screenshot of a cell phone&#10;&#10;Description automatically generated">
            <a:extLst>
              <a:ext uri="{FF2B5EF4-FFF2-40B4-BE49-F238E27FC236}">
                <a16:creationId xmlns:a16="http://schemas.microsoft.com/office/drawing/2014/main" id="{587F5C3F-7F37-C04B-BD19-AF34B385E824}"/>
              </a:ext>
            </a:extLst>
          </p:cNvPr>
          <p:cNvPicPr>
            <a:picLocks noGrp="1" noChangeAspect="1"/>
          </p:cNvPicPr>
          <p:nvPr>
            <p:ph idx="1"/>
          </p:nvPr>
        </p:nvPicPr>
        <p:blipFill rotWithShape="1">
          <a:blip r:embed="rId2"/>
          <a:srcRect r="-1" b="1505"/>
          <a:stretch/>
        </p:blipFill>
        <p:spPr>
          <a:xfrm>
            <a:off x="5120640" y="759599"/>
            <a:ext cx="6367271" cy="5330650"/>
          </a:xfrm>
          <a:prstGeom prst="rect">
            <a:avLst/>
          </a:prstGeom>
        </p:spPr>
      </p:pic>
      <p:sp>
        <p:nvSpPr>
          <p:cNvPr id="18" name="Rectangle 1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8207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5">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7">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ED1C275-1B3F-3246-B13D-5D5E1A20D7D6}"/>
              </a:ext>
            </a:extLst>
          </p:cNvPr>
          <p:cNvSpPr>
            <a:spLocks noGrp="1"/>
          </p:cNvSpPr>
          <p:nvPr>
            <p:ph type="title"/>
          </p:nvPr>
        </p:nvSpPr>
        <p:spPr>
          <a:xfrm>
            <a:off x="641667" y="5257630"/>
            <a:ext cx="10908667" cy="1021405"/>
          </a:xfrm>
        </p:spPr>
        <p:txBody>
          <a:bodyPr>
            <a:normAutofit/>
          </a:bodyPr>
          <a:lstStyle/>
          <a:p>
            <a:pPr algn="ctr"/>
            <a:r>
              <a:rPr lang="en-US"/>
              <a:t>Threat Pathway (aka  Causal Chain)</a:t>
            </a:r>
          </a:p>
        </p:txBody>
      </p:sp>
      <p:sp>
        <p:nvSpPr>
          <p:cNvPr id="44" name="Rectangle 39">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96E5CB17-1F0A-D640-A908-66A9234995DA}"/>
              </a:ext>
            </a:extLst>
          </p:cNvPr>
          <p:cNvGraphicFramePr>
            <a:graphicFrameLocks noGrp="1"/>
          </p:cNvGraphicFramePr>
          <p:nvPr>
            <p:ph idx="1"/>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214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A2CCB-F10D-4F40-A5DA-004EDE330EE3}"/>
              </a:ext>
            </a:extLst>
          </p:cNvPr>
          <p:cNvSpPr>
            <a:spLocks noGrp="1"/>
          </p:cNvSpPr>
          <p:nvPr>
            <p:ph type="title"/>
          </p:nvPr>
        </p:nvSpPr>
        <p:spPr>
          <a:xfrm>
            <a:off x="8895775" y="1123837"/>
            <a:ext cx="2947482" cy="4601183"/>
          </a:xfrm>
        </p:spPr>
        <p:txBody>
          <a:bodyPr>
            <a:normAutofit/>
          </a:bodyPr>
          <a:lstStyle/>
          <a:p>
            <a:r>
              <a:rPr lang="en-US" dirty="0"/>
              <a:t>Free stuff</a:t>
            </a:r>
          </a:p>
        </p:txBody>
      </p:sp>
      <p:sp>
        <p:nvSpPr>
          <p:cNvPr id="13" name="Rectangle 12">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61E0C06-C016-48B7-AC9F-38CFF1D17646}"/>
              </a:ext>
            </a:extLst>
          </p:cNvPr>
          <p:cNvGraphicFramePr>
            <a:graphicFrameLocks noGrp="1"/>
          </p:cNvGraphicFramePr>
          <p:nvPr>
            <p:ph idx="1"/>
            <p:extLst>
              <p:ext uri="{D42A27DB-BD31-4B8C-83A1-F6EECF244321}">
                <p14:modId xmlns:p14="http://schemas.microsoft.com/office/powerpoint/2010/main" val="277971111"/>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6674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C3B0-EE66-7C4F-A6BA-1858474097A9}"/>
              </a:ext>
            </a:extLst>
          </p:cNvPr>
          <p:cNvSpPr>
            <a:spLocks noGrp="1"/>
          </p:cNvSpPr>
          <p:nvPr>
            <p:ph type="title"/>
          </p:nvPr>
        </p:nvSpPr>
        <p:spPr/>
        <p:txBody>
          <a:bodyPr/>
          <a:lstStyle/>
          <a:p>
            <a:r>
              <a:rPr lang="en-US" dirty="0"/>
              <a:t>Putting it all together</a:t>
            </a:r>
          </a:p>
        </p:txBody>
      </p:sp>
      <p:pic>
        <p:nvPicPr>
          <p:cNvPr id="5" name="Content Placeholder 4" descr="A picture containing clock, drawing&#10;&#10;Description automatically generated">
            <a:extLst>
              <a:ext uri="{FF2B5EF4-FFF2-40B4-BE49-F238E27FC236}">
                <a16:creationId xmlns:a16="http://schemas.microsoft.com/office/drawing/2014/main" id="{9E79B007-7C82-C14B-9176-A8B1FFA6CDAA}"/>
              </a:ext>
            </a:extLst>
          </p:cNvPr>
          <p:cNvPicPr>
            <a:picLocks noGrp="1" noChangeAspect="1"/>
          </p:cNvPicPr>
          <p:nvPr>
            <p:ph idx="1"/>
          </p:nvPr>
        </p:nvPicPr>
        <p:blipFill>
          <a:blip r:embed="rId2"/>
          <a:stretch>
            <a:fillRect/>
          </a:stretch>
        </p:blipFill>
        <p:spPr>
          <a:xfrm>
            <a:off x="3868738" y="2750233"/>
            <a:ext cx="7315200" cy="1348009"/>
          </a:xfrm>
        </p:spPr>
      </p:pic>
    </p:spTree>
    <p:extLst>
      <p:ext uri="{BB962C8B-B14F-4D97-AF65-F5344CB8AC3E}">
        <p14:creationId xmlns:p14="http://schemas.microsoft.com/office/powerpoint/2010/main" val="393938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B8A8BA-6290-9C4E-9254-41804F2AB28A}"/>
              </a:ext>
            </a:extLst>
          </p:cNvPr>
          <p:cNvSpPr>
            <a:spLocks noGrp="1"/>
          </p:cNvSpPr>
          <p:nvPr>
            <p:ph type="title"/>
          </p:nvPr>
        </p:nvSpPr>
        <p:spPr>
          <a:xfrm>
            <a:off x="494260" y="1683144"/>
            <a:ext cx="2774922" cy="3491712"/>
          </a:xfrm>
        </p:spPr>
        <p:txBody>
          <a:bodyPr>
            <a:normAutofit fontScale="90000"/>
          </a:bodyPr>
          <a:lstStyle/>
          <a:p>
            <a:r>
              <a:rPr lang="en-US" dirty="0"/>
              <a:t>Vulnerability</a:t>
            </a:r>
            <a:br>
              <a:rPr lang="en-US" dirty="0"/>
            </a:br>
            <a:br>
              <a:rPr lang="en-US" dirty="0"/>
            </a:br>
            <a:r>
              <a:rPr lang="en-US" sz="2200" dirty="0"/>
              <a:t>Security Risk Management Body of Knowledge (SRMBOK)</a:t>
            </a:r>
            <a:br>
              <a:rPr lang="en-US" sz="2200" dirty="0"/>
            </a:br>
            <a:br>
              <a:rPr lang="en-US" sz="2200" dirty="0"/>
            </a:br>
            <a:r>
              <a:rPr lang="en-US" sz="2200" dirty="0"/>
              <a:t>Talbot, Julian &amp; Jakeman, Miles</a:t>
            </a:r>
            <a:br>
              <a:rPr lang="en-US" sz="2200" dirty="0"/>
            </a:br>
            <a:br>
              <a:rPr lang="en-US" sz="2200" dirty="0"/>
            </a:br>
            <a:r>
              <a:rPr lang="en-US" sz="2200" dirty="0"/>
              <a:t>Wiley, NY, USA.</a:t>
            </a:r>
            <a:endParaRPr lang="en-US" dirty="0"/>
          </a:p>
        </p:txBody>
      </p:sp>
      <p:sp>
        <p:nvSpPr>
          <p:cNvPr id="3" name="Content Placeholder 2">
            <a:extLst>
              <a:ext uri="{FF2B5EF4-FFF2-40B4-BE49-F238E27FC236}">
                <a16:creationId xmlns:a16="http://schemas.microsoft.com/office/drawing/2014/main" id="{482453AF-B068-8542-8F1B-FB883EEE95DA}"/>
              </a:ext>
            </a:extLst>
          </p:cNvPr>
          <p:cNvSpPr>
            <a:spLocks noGrp="1"/>
          </p:cNvSpPr>
          <p:nvPr>
            <p:ph idx="1"/>
          </p:nvPr>
        </p:nvSpPr>
        <p:spPr>
          <a:xfrm>
            <a:off x="4361606" y="1683143"/>
            <a:ext cx="6828911" cy="3491713"/>
          </a:xfrm>
        </p:spPr>
        <p:txBody>
          <a:bodyPr>
            <a:noAutofit/>
          </a:bodyPr>
          <a:lstStyle/>
          <a:p>
            <a:r>
              <a:rPr lang="en-AU" sz="2400" dirty="0"/>
              <a:t>A weakness that can be exploited by an adversary to gain access to an asset. </a:t>
            </a:r>
          </a:p>
          <a:p>
            <a:pPr lvl="1"/>
            <a:r>
              <a:rPr lang="en-AU" sz="2200" dirty="0"/>
              <a:t>Vulnerabilities might include, but are not limited to, building characteristics, personal </a:t>
            </a:r>
            <a:r>
              <a:rPr lang="en-AU" sz="2200" dirty="0" err="1"/>
              <a:t>behaviors</a:t>
            </a:r>
            <a:r>
              <a:rPr lang="en-AU" sz="2200" dirty="0"/>
              <a:t>, properties of equipment, and security practices and procedures.</a:t>
            </a:r>
          </a:p>
          <a:p>
            <a:r>
              <a:rPr lang="en-AU" sz="2400" dirty="0"/>
              <a:t>An exploitable weakness or deficiency of an asset (facility, entity, system, information, person) that can create “windows of opportunity,” which could: </a:t>
            </a:r>
          </a:p>
          <a:p>
            <a:pPr lvl="1"/>
            <a:r>
              <a:rPr lang="en-AU" sz="2400" dirty="0"/>
              <a:t>Allow a threat to materialize </a:t>
            </a:r>
          </a:p>
          <a:p>
            <a:pPr lvl="1"/>
            <a:r>
              <a:rPr lang="en-AU" sz="2400" dirty="0"/>
              <a:t>Increase the likelihood of attack </a:t>
            </a:r>
          </a:p>
          <a:p>
            <a:pPr lvl="1"/>
            <a:r>
              <a:rPr lang="en-AU" sz="2400" dirty="0"/>
              <a:t>Increase the consequence of an attack</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265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B8A8BA-6290-9C4E-9254-41804F2AB28A}"/>
              </a:ext>
            </a:extLst>
          </p:cNvPr>
          <p:cNvSpPr>
            <a:spLocks noGrp="1"/>
          </p:cNvSpPr>
          <p:nvPr>
            <p:ph type="title"/>
          </p:nvPr>
        </p:nvSpPr>
        <p:spPr>
          <a:xfrm>
            <a:off x="494260" y="1683144"/>
            <a:ext cx="2774922" cy="3491712"/>
          </a:xfrm>
        </p:spPr>
        <p:txBody>
          <a:bodyPr>
            <a:normAutofit/>
          </a:bodyPr>
          <a:lstStyle/>
          <a:p>
            <a:r>
              <a:rPr lang="en-US" dirty="0"/>
              <a:t>Vulnerability</a:t>
            </a:r>
            <a:br>
              <a:rPr lang="en-US" dirty="0"/>
            </a:br>
            <a:r>
              <a:rPr lang="en-US" sz="2400" dirty="0"/>
              <a:t>(SRMBOK)</a:t>
            </a:r>
            <a:endParaRPr lang="en-US" dirty="0"/>
          </a:p>
        </p:txBody>
      </p:sp>
      <p:sp>
        <p:nvSpPr>
          <p:cNvPr id="3" name="Content Placeholder 2">
            <a:extLst>
              <a:ext uri="{FF2B5EF4-FFF2-40B4-BE49-F238E27FC236}">
                <a16:creationId xmlns:a16="http://schemas.microsoft.com/office/drawing/2014/main" id="{482453AF-B068-8542-8F1B-FB883EEE95DA}"/>
              </a:ext>
            </a:extLst>
          </p:cNvPr>
          <p:cNvSpPr>
            <a:spLocks noGrp="1"/>
          </p:cNvSpPr>
          <p:nvPr>
            <p:ph idx="1"/>
          </p:nvPr>
        </p:nvSpPr>
        <p:spPr>
          <a:xfrm>
            <a:off x="4361606" y="1683143"/>
            <a:ext cx="6627377" cy="3491713"/>
          </a:xfrm>
        </p:spPr>
        <p:txBody>
          <a:bodyPr>
            <a:normAutofit/>
          </a:bodyPr>
          <a:lstStyle/>
          <a:p>
            <a:r>
              <a:rPr lang="en-AU" sz="2400" dirty="0"/>
              <a:t>﻿Degree of susceptibility and resilience to hazards.</a:t>
            </a:r>
          </a:p>
          <a:p>
            <a:r>
              <a:rPr lang="en-AU" sz="2400" dirty="0"/>
              <a:t>A multidimensional concept that involves exposure, sensitivity, and resilience. </a:t>
            </a:r>
          </a:p>
          <a:p>
            <a:r>
              <a:rPr lang="en-AU" sz="2400" dirty="0"/>
              <a:t>Can increase through cumulative events or when multiple stresses weaken the ability of a person, organization, or community to buffer itself against future adverse events.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screenshot of a cell phone&#10;&#10;Description automatically generated">
            <a:extLst>
              <a:ext uri="{FF2B5EF4-FFF2-40B4-BE49-F238E27FC236}">
                <a16:creationId xmlns:a16="http://schemas.microsoft.com/office/drawing/2014/main" id="{2626829A-6714-F84E-BDFC-77DD98FE4116}"/>
              </a:ext>
            </a:extLst>
          </p:cNvPr>
          <p:cNvPicPr>
            <a:picLocks noChangeAspect="1"/>
          </p:cNvPicPr>
          <p:nvPr/>
        </p:nvPicPr>
        <p:blipFill rotWithShape="1">
          <a:blip r:embed="rId2"/>
          <a:srcRect l="16143" r="16743"/>
          <a:stretch/>
        </p:blipFill>
        <p:spPr>
          <a:xfrm>
            <a:off x="9590200" y="4604657"/>
            <a:ext cx="1322019" cy="19698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631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EDE769-9957-CA47-AF16-34B139893E82}"/>
              </a:ext>
            </a:extLst>
          </p:cNvPr>
          <p:cNvSpPr>
            <a:spLocks noGrp="1"/>
          </p:cNvSpPr>
          <p:nvPr>
            <p:ph type="title"/>
          </p:nvPr>
        </p:nvSpPr>
        <p:spPr>
          <a:xfrm>
            <a:off x="494260" y="1683144"/>
            <a:ext cx="2774922" cy="3491712"/>
          </a:xfrm>
        </p:spPr>
        <p:txBody>
          <a:bodyPr>
            <a:normAutofit/>
          </a:bodyPr>
          <a:lstStyle/>
          <a:p>
            <a:r>
              <a:rPr lang="en-US" sz="4000" dirty="0"/>
              <a:t>Vulnerability</a:t>
            </a:r>
            <a:br>
              <a:rPr lang="en-US" sz="4000" dirty="0"/>
            </a:br>
            <a:r>
              <a:rPr lang="en-US" sz="2800" dirty="0"/>
              <a:t>(SRMBOK)</a:t>
            </a:r>
            <a:endParaRPr lang="en-US" sz="4000" dirty="0"/>
          </a:p>
        </p:txBody>
      </p:sp>
      <p:sp>
        <p:nvSpPr>
          <p:cNvPr id="3" name="Content Placeholder 2">
            <a:extLst>
              <a:ext uri="{FF2B5EF4-FFF2-40B4-BE49-F238E27FC236}">
                <a16:creationId xmlns:a16="http://schemas.microsoft.com/office/drawing/2014/main" id="{19DBDFEB-E1FF-934A-8340-9D035835276F}"/>
              </a:ext>
            </a:extLst>
          </p:cNvPr>
          <p:cNvSpPr>
            <a:spLocks noGrp="1"/>
          </p:cNvSpPr>
          <p:nvPr>
            <p:ph idx="1"/>
          </p:nvPr>
        </p:nvSpPr>
        <p:spPr>
          <a:xfrm>
            <a:off x="4361606" y="1683143"/>
            <a:ext cx="6627377" cy="3491713"/>
          </a:xfrm>
        </p:spPr>
        <p:txBody>
          <a:bodyPr>
            <a:normAutofit/>
          </a:bodyPr>
          <a:lstStyle/>
          <a:p>
            <a:r>
              <a:rPr lang="en-US" dirty="0"/>
              <a:t>﻿Include the conditions determined by political, economic, social, technical, or legal factors and processes, which increase the susceptibility of an organization or community to the impact of hazards. </a:t>
            </a:r>
          </a:p>
          <a:p>
            <a:pPr lvl="1"/>
            <a:r>
              <a:rPr lang="en-US" dirty="0"/>
              <a:t>May affect the likelihood and/or consequences of an attack. </a:t>
            </a:r>
          </a:p>
          <a:p>
            <a:pPr lvl="1"/>
            <a:r>
              <a:rPr lang="en-US" dirty="0"/>
              <a:t>Comprises resilience and susceptibility. </a:t>
            </a:r>
          </a:p>
          <a:p>
            <a:pPr lvl="2"/>
            <a:r>
              <a:rPr lang="en-US" dirty="0"/>
              <a:t>Resilience is related to existing controls and the capacity to reduce or sustain harm. </a:t>
            </a:r>
          </a:p>
          <a:p>
            <a:pPr lvl="2"/>
            <a:r>
              <a:rPr lang="en-US" dirty="0"/>
              <a:t>Susceptibility is related to exposure. </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336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DEDE769-9957-CA47-AF16-34B139893E82}"/>
              </a:ext>
            </a:extLst>
          </p:cNvPr>
          <p:cNvSpPr>
            <a:spLocks noGrp="1"/>
          </p:cNvSpPr>
          <p:nvPr>
            <p:ph type="title"/>
          </p:nvPr>
        </p:nvSpPr>
        <p:spPr>
          <a:xfrm>
            <a:off x="494260" y="1683144"/>
            <a:ext cx="2774922" cy="3491712"/>
          </a:xfrm>
        </p:spPr>
        <p:txBody>
          <a:bodyPr>
            <a:normAutofit/>
          </a:bodyPr>
          <a:lstStyle/>
          <a:p>
            <a:r>
              <a:rPr lang="en-US" dirty="0"/>
              <a:t>Examples of Vulnerabilities</a:t>
            </a:r>
            <a:br>
              <a:rPr lang="en-US" dirty="0"/>
            </a:br>
            <a:endParaRPr lang="en-US" dirty="0"/>
          </a:p>
        </p:txBody>
      </p:sp>
      <p:sp>
        <p:nvSpPr>
          <p:cNvPr id="3" name="Content Placeholder 2">
            <a:extLst>
              <a:ext uri="{FF2B5EF4-FFF2-40B4-BE49-F238E27FC236}">
                <a16:creationId xmlns:a16="http://schemas.microsoft.com/office/drawing/2014/main" id="{19DBDFEB-E1FF-934A-8340-9D035835276F}"/>
              </a:ext>
            </a:extLst>
          </p:cNvPr>
          <p:cNvSpPr>
            <a:spLocks noGrp="1"/>
          </p:cNvSpPr>
          <p:nvPr>
            <p:ph idx="1"/>
          </p:nvPr>
        </p:nvSpPr>
        <p:spPr>
          <a:xfrm>
            <a:off x="4361606" y="1683143"/>
            <a:ext cx="6627377" cy="3491713"/>
          </a:xfrm>
        </p:spPr>
        <p:txBody>
          <a:bodyPr>
            <a:noAutofit/>
          </a:bodyPr>
          <a:lstStyle/>
          <a:p>
            <a:r>
              <a:rPr lang="en-US" sz="2200" dirty="0"/>
              <a:t>In an ICT environment might include access points to the internet. Failure caused by design flaws or incorrect firewall configuration could for example lead to successful hacking, i.e., increased consequence. </a:t>
            </a:r>
          </a:p>
          <a:p>
            <a:r>
              <a:rPr lang="en-US" sz="2200" dirty="0"/>
              <a:t>Financial difficulties constitute vulnerability in an individual and might increase the likelihood of an attempt to compromise information that they have access to. </a:t>
            </a:r>
          </a:p>
          <a:p>
            <a:r>
              <a:rPr lang="en-US" sz="2200" dirty="0"/>
              <a:t>Physical vulnerability might include ground floor windows without security treatments. </a:t>
            </a:r>
          </a:p>
          <a:p>
            <a:pPr lvl="1"/>
            <a:r>
              <a:rPr lang="en-US" sz="2000" dirty="0"/>
              <a:t>Associated risks might include theft from break in, which would be more likely to occur and more likely to succeed if windows have no security treatments. </a:t>
            </a:r>
          </a:p>
          <a:p>
            <a:pPr lvl="1"/>
            <a:r>
              <a:rPr lang="en-US" sz="1800" dirty="0"/>
              <a:t>In this example, consequence remains unchanged—the consequence of a break and enter will be no greater or lesser whether the offender enters by a window, door, roof, or other means. </a:t>
            </a:r>
          </a:p>
        </p:txBody>
      </p:sp>
      <p:sp>
        <p:nvSpPr>
          <p:cNvPr id="21" name="Freeform: Shape 20">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449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4A72-25A5-8E49-A7AC-F4A64C539722}"/>
              </a:ext>
            </a:extLst>
          </p:cNvPr>
          <p:cNvSpPr>
            <a:spLocks noGrp="1"/>
          </p:cNvSpPr>
          <p:nvPr>
            <p:ph type="title"/>
          </p:nvPr>
        </p:nvSpPr>
        <p:spPr/>
        <p:txBody>
          <a:bodyPr/>
          <a:lstStyle/>
          <a:p>
            <a:r>
              <a:rPr lang="en-US" dirty="0"/>
              <a:t>ISO31000 Risk Management</a:t>
            </a:r>
            <a:br>
              <a:rPr lang="en-US" dirty="0"/>
            </a:br>
            <a:br>
              <a:rPr lang="en-US" dirty="0"/>
            </a:br>
            <a:r>
              <a:rPr lang="en-US" dirty="0"/>
              <a:t>- Process</a:t>
            </a:r>
          </a:p>
        </p:txBody>
      </p:sp>
      <p:pic>
        <p:nvPicPr>
          <p:cNvPr id="5" name="Content Placeholder 4" descr="A picture containing food&#10;&#10;Description automatically generated">
            <a:extLst>
              <a:ext uri="{FF2B5EF4-FFF2-40B4-BE49-F238E27FC236}">
                <a16:creationId xmlns:a16="http://schemas.microsoft.com/office/drawing/2014/main" id="{C9D02C7C-7E34-A94F-BAA3-78A0A11F638A}"/>
              </a:ext>
            </a:extLst>
          </p:cNvPr>
          <p:cNvPicPr>
            <a:picLocks noGrp="1" noChangeAspect="1"/>
          </p:cNvPicPr>
          <p:nvPr>
            <p:ph idx="1"/>
          </p:nvPr>
        </p:nvPicPr>
        <p:blipFill>
          <a:blip r:embed="rId2"/>
          <a:stretch>
            <a:fillRect/>
          </a:stretch>
        </p:blipFill>
        <p:spPr>
          <a:xfrm>
            <a:off x="5253038" y="1176337"/>
            <a:ext cx="4546600" cy="4495800"/>
          </a:xfrm>
        </p:spPr>
      </p:pic>
    </p:spTree>
    <p:extLst>
      <p:ext uri="{BB962C8B-B14F-4D97-AF65-F5344CB8AC3E}">
        <p14:creationId xmlns:p14="http://schemas.microsoft.com/office/powerpoint/2010/main" val="4367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5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device&#10;&#10;Description automatically generated">
            <a:extLst>
              <a:ext uri="{FF2B5EF4-FFF2-40B4-BE49-F238E27FC236}">
                <a16:creationId xmlns:a16="http://schemas.microsoft.com/office/drawing/2014/main" id="{FA59AC29-42E9-5943-BAAE-95A4D57AD3B8}"/>
              </a:ext>
            </a:extLst>
          </p:cNvPr>
          <p:cNvPicPr>
            <a:picLocks noGrp="1" noChangeAspect="1"/>
          </p:cNvPicPr>
          <p:nvPr>
            <p:ph idx="1"/>
          </p:nvPr>
        </p:nvPicPr>
        <p:blipFill>
          <a:blip r:embed="rId2"/>
          <a:stretch>
            <a:fillRect/>
          </a:stretch>
        </p:blipFill>
        <p:spPr>
          <a:xfrm rot="5400000">
            <a:off x="3604438" y="-1893785"/>
            <a:ext cx="4983124" cy="10602391"/>
          </a:xfrm>
          <a:prstGeom prst="rect">
            <a:avLst/>
          </a:prstGeom>
        </p:spPr>
      </p:pic>
    </p:spTree>
    <p:extLst>
      <p:ext uri="{BB962C8B-B14F-4D97-AF65-F5344CB8AC3E}">
        <p14:creationId xmlns:p14="http://schemas.microsoft.com/office/powerpoint/2010/main" val="125698696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51</TotalTime>
  <Words>1747</Words>
  <Application>Microsoft Macintosh PowerPoint</Application>
  <PresentationFormat>Widescreen</PresentationFormat>
  <Paragraphs>228</Paragraphs>
  <Slides>36</Slides>
  <Notes>0</Notes>
  <HiddenSlides>8</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Corbel</vt:lpstr>
      <vt:lpstr>Wingdings 2</vt:lpstr>
      <vt:lpstr>Frame</vt:lpstr>
      <vt:lpstr>Security Risk Assessment   Vulnerability &amp; Control</vt:lpstr>
      <vt:lpstr>Threat Pathway</vt:lpstr>
      <vt:lpstr>Vulnerability (Apple™ Dictionary)</vt:lpstr>
      <vt:lpstr>Vulnerability  Security Risk Management Body of Knowledge (SRMBOK)  Talbot, Julian &amp; Jakeman, Miles  Wiley, NY, USA.</vt:lpstr>
      <vt:lpstr>Vulnerability (SRMBOK)</vt:lpstr>
      <vt:lpstr>Vulnerability (SRMBOK)</vt:lpstr>
      <vt:lpstr>Examples of Vulnerabilities </vt:lpstr>
      <vt:lpstr>ISO31000 Risk Management  - Process</vt:lpstr>
      <vt:lpstr>PowerPoint Presentation</vt:lpstr>
      <vt:lpstr>ISO31000 Process</vt:lpstr>
      <vt:lpstr>SRMBOK  Figure 11.3</vt:lpstr>
      <vt:lpstr>Key Elements</vt:lpstr>
      <vt:lpstr>Swiss Cheese</vt:lpstr>
      <vt:lpstr>Threat Pathway</vt:lpstr>
      <vt:lpstr>PowerPoint Presentation</vt:lpstr>
      <vt:lpstr>CARVER  Describing a Vulnerability</vt:lpstr>
      <vt:lpstr>CAVE  Describing a Vulnerability</vt:lpstr>
      <vt:lpstr>CAVE  My neighbour’s house is easy to break into</vt:lpstr>
      <vt:lpstr>CAVE  My boss has no clue just how vulnerable our IP is!</vt:lpstr>
      <vt:lpstr>CAVE  List your: - assets - possible events  - attack vectors  (red team, attack tree, etc) - causes</vt:lpstr>
      <vt:lpstr>CAUSES</vt:lpstr>
      <vt:lpstr>CAUSES</vt:lpstr>
      <vt:lpstr>REVSCO  Integrating a Vulnerability into a Risk Statement</vt:lpstr>
      <vt:lpstr>What is a Control?</vt:lpstr>
      <vt:lpstr>Controls (Apple™ Dictionary)</vt:lpstr>
      <vt:lpstr>Control (SRMBOK)</vt:lpstr>
      <vt:lpstr>Three Criteria</vt:lpstr>
      <vt:lpstr>Effectiveness of Controls </vt:lpstr>
      <vt:lpstr>Three Criteria For Controls</vt:lpstr>
      <vt:lpstr>C5-PAC  Describing a Control</vt:lpstr>
      <vt:lpstr>Example  Describing a Control</vt:lpstr>
      <vt:lpstr>Example  Describing a Control</vt:lpstr>
      <vt:lpstr>Key Elements</vt:lpstr>
      <vt:lpstr>Threat Pathway (aka  Causal Chain)</vt:lpstr>
      <vt:lpstr>Free stuff</vt:lpstr>
      <vt:lpstr>Putting it all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Risk Assessment   Vulnerability &amp; Control</dc:title>
  <dc:creator>Julian Talbot</dc:creator>
  <cp:lastModifiedBy>Julian Talbot</cp:lastModifiedBy>
  <cp:revision>8</cp:revision>
  <dcterms:created xsi:type="dcterms:W3CDTF">2020-07-22T23:53:02Z</dcterms:created>
  <dcterms:modified xsi:type="dcterms:W3CDTF">2020-07-23T07:13:02Z</dcterms:modified>
</cp:coreProperties>
</file>